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media/image9.png" ContentType="image/png"/>
  <Override PartName="/ppt/media/image12.wmf" ContentType="image/x-wmf"/>
  <Override PartName="/ppt/media/image1.png" ContentType="image/png"/>
  <Override PartName="/ppt/media/image2.png" ContentType="image/png"/>
  <Override PartName="/ppt/media/image3.png" ContentType="image/png"/>
  <Override PartName="/ppt/media/image5.png" ContentType="image/png"/>
  <Override PartName="/ppt/media/image4.wmf" ContentType="image/x-wmf"/>
  <Override PartName="/ppt/media/image7.png" ContentType="image/png"/>
  <Override PartName="/ppt/media/image6.wmf" ContentType="image/x-wmf"/>
  <Override PartName="/ppt/media/image8.png" ContentType="image/png"/>
  <Override PartName="/ppt/media/image22.wmf" ContentType="image/x-wmf"/>
  <Override PartName="/ppt/media/image10.png" ContentType="image/png"/>
  <Override PartName="/ppt/media/image23.wmf" ContentType="image/x-wmf"/>
  <Override PartName="/ppt/media/image11.png" ContentType="image/png"/>
  <Override PartName="/ppt/media/image25.wmf" ContentType="image/x-wmf"/>
  <Override PartName="/ppt/media/image13.png" ContentType="image/png"/>
  <Override PartName="/ppt/media/image26.wmf" ContentType="image/x-wmf"/>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wmf" ContentType="image/x-wmf"/>
  <Override PartName="/ppt/media/image24.wmf" ContentType="image/x-wmf"/>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p>
            <a:r>
              <a:rPr b="0" lang="it-IT" sz="1800" spc="-1" strike="noStrike">
                <a:solidFill>
                  <a:srgbClr val="000000"/>
                </a:solidFill>
                <a:latin typeface="Calibri"/>
              </a:rPr>
              <a:t>Fai clic per spostare la diapositiva</a:t>
            </a:r>
            <a:endParaRPr b="0" lang="it-IT" sz="1800" spc="-1" strike="noStrike">
              <a:solidFill>
                <a:srgbClr val="000000"/>
              </a:solidFill>
              <a:latin typeface="Calibri"/>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p>
            <a:r>
              <a:rPr b="0" lang="it-IT" sz="2000" spc="-1" strike="noStrike">
                <a:latin typeface="Arial"/>
              </a:rPr>
              <a:t>Fai clic per modificare il formato delle note</a:t>
            </a:r>
            <a:endParaRPr b="0" lang="it-IT"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p>
            <a:r>
              <a:rPr b="0" lang="it-IT" sz="1400" spc="-1" strike="noStrike">
                <a:latin typeface="Times New Roman"/>
              </a:rPr>
              <a:t>&lt;intestazione&gt;</a:t>
            </a:r>
            <a:endParaRPr b="0" lang="it-IT"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p>
            <a:pPr algn="r"/>
            <a:r>
              <a:rPr b="0" lang="it-IT" sz="1400" spc="-1" strike="noStrike">
                <a:latin typeface="Times New Roman"/>
              </a:rPr>
              <a:t>&lt;data/ora&gt;</a:t>
            </a:r>
            <a:endParaRPr b="0" lang="it-IT"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p>
            <a:r>
              <a:rPr b="0" lang="it-IT" sz="1400" spc="-1" strike="noStrike">
                <a:latin typeface="Times New Roman"/>
              </a:rPr>
              <a:t>&lt;piè di pagina&gt;</a:t>
            </a:r>
            <a:endParaRPr b="0" lang="it-IT"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p>
            <a:pPr algn="r"/>
            <a:fld id="{664C7931-DBFC-478E-8DEC-C0B0A3F59C07}"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685800" y="1143000"/>
            <a:ext cx="5486040" cy="3085920"/>
          </a:xfrm>
          <a:prstGeom prst="rect">
            <a:avLst/>
          </a:prstGeom>
        </p:spPr>
      </p:sp>
      <p:sp>
        <p:nvSpPr>
          <p:cNvPr id="168" name="PlaceHolder 2"/>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
        <p:nvSpPr>
          <p:cNvPr id="169" name="TextShape 3"/>
          <p:cNvSpPr txBox="1"/>
          <p:nvPr/>
        </p:nvSpPr>
        <p:spPr>
          <a:xfrm>
            <a:off x="3884760" y="8685360"/>
            <a:ext cx="2971440" cy="458280"/>
          </a:xfrm>
          <a:prstGeom prst="rect">
            <a:avLst/>
          </a:prstGeom>
          <a:noFill/>
          <a:ln>
            <a:noFill/>
          </a:ln>
        </p:spPr>
        <p:txBody>
          <a:bodyPr anchor="b"/>
          <a:p>
            <a:pPr algn="r">
              <a:lnSpc>
                <a:spcPct val="100000"/>
              </a:lnSpc>
            </a:pPr>
            <a:fld id="{9F1D5BC5-CF44-446E-BF65-95D5FBE85572}" type="slidenum">
              <a:rPr b="0" lang="it-IT" sz="1300" spc="-1" strike="noStrike">
                <a:solidFill>
                  <a:srgbClr val="000000"/>
                </a:solidFill>
                <a:latin typeface="Times New Roman"/>
                <a:ea typeface="MS Gothic"/>
              </a:rPr>
              <a:t>&lt;numero&gt;</a:t>
            </a:fld>
            <a:endParaRPr b="0" lang="it-IT" sz="13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361B5BB3-52A7-4D0E-93ED-AA4F2500BF58}"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95" name="PlaceHolder 2"/>
          <p:cNvSpPr>
            <a:spLocks noGrp="1"/>
          </p:cNvSpPr>
          <p:nvPr>
            <p:ph type="sldImg"/>
          </p:nvPr>
        </p:nvSpPr>
        <p:spPr>
          <a:xfrm>
            <a:off x="685800" y="1143000"/>
            <a:ext cx="5486040" cy="3085920"/>
          </a:xfrm>
          <a:prstGeom prst="rect">
            <a:avLst/>
          </a:prstGeom>
        </p:spPr>
      </p:sp>
      <p:sp>
        <p:nvSpPr>
          <p:cNvPr id="196"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E9F3B476-69ED-4F80-B72C-2C33A3993CAE}"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98" name="PlaceHolder 2"/>
          <p:cNvSpPr>
            <a:spLocks noGrp="1"/>
          </p:cNvSpPr>
          <p:nvPr>
            <p:ph type="sldImg"/>
          </p:nvPr>
        </p:nvSpPr>
        <p:spPr>
          <a:xfrm>
            <a:off x="685800" y="1143000"/>
            <a:ext cx="5486040" cy="3085920"/>
          </a:xfrm>
          <a:prstGeom prst="rect">
            <a:avLst/>
          </a:prstGeom>
        </p:spPr>
      </p:sp>
      <p:sp>
        <p:nvSpPr>
          <p:cNvPr id="199"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E07B6433-4538-473F-B454-C9DB138C6895}"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01" name="PlaceHolder 2"/>
          <p:cNvSpPr>
            <a:spLocks noGrp="1"/>
          </p:cNvSpPr>
          <p:nvPr>
            <p:ph type="sldImg"/>
          </p:nvPr>
        </p:nvSpPr>
        <p:spPr>
          <a:xfrm>
            <a:off x="685800" y="1143000"/>
            <a:ext cx="5486040" cy="3085920"/>
          </a:xfrm>
          <a:prstGeom prst="rect">
            <a:avLst/>
          </a:prstGeom>
        </p:spPr>
      </p:sp>
      <p:sp>
        <p:nvSpPr>
          <p:cNvPr id="202"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254EA2B7-5683-4ED2-A1E6-B3807398A4F3}"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04" name="PlaceHolder 2"/>
          <p:cNvSpPr>
            <a:spLocks noGrp="1"/>
          </p:cNvSpPr>
          <p:nvPr>
            <p:ph type="sldImg"/>
          </p:nvPr>
        </p:nvSpPr>
        <p:spPr>
          <a:xfrm>
            <a:off x="685800" y="1143000"/>
            <a:ext cx="5486040" cy="3085920"/>
          </a:xfrm>
          <a:prstGeom prst="rect">
            <a:avLst/>
          </a:prstGeom>
        </p:spPr>
      </p:sp>
      <p:sp>
        <p:nvSpPr>
          <p:cNvPr id="205"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39EC35B6-CE77-4B77-AE7B-D0D56D8F65A7}"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07" name="PlaceHolder 2"/>
          <p:cNvSpPr>
            <a:spLocks noGrp="1"/>
          </p:cNvSpPr>
          <p:nvPr>
            <p:ph type="sldImg"/>
          </p:nvPr>
        </p:nvSpPr>
        <p:spPr>
          <a:xfrm>
            <a:off x="685800" y="1143000"/>
            <a:ext cx="5486040" cy="3085920"/>
          </a:xfrm>
          <a:prstGeom prst="rect">
            <a:avLst/>
          </a:prstGeom>
        </p:spPr>
      </p:sp>
      <p:sp>
        <p:nvSpPr>
          <p:cNvPr id="208"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B2E70311-046B-4092-9241-4BD965FBF9F3}"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10" name="PlaceHolder 2"/>
          <p:cNvSpPr>
            <a:spLocks noGrp="1"/>
          </p:cNvSpPr>
          <p:nvPr>
            <p:ph type="sldImg"/>
          </p:nvPr>
        </p:nvSpPr>
        <p:spPr>
          <a:xfrm>
            <a:off x="685800" y="1143000"/>
            <a:ext cx="5486040" cy="3085920"/>
          </a:xfrm>
          <a:prstGeom prst="rect">
            <a:avLst/>
          </a:prstGeom>
        </p:spPr>
      </p:sp>
      <p:sp>
        <p:nvSpPr>
          <p:cNvPr id="211"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D2E0AFC6-9FF4-49DE-BF94-88A4D5F1A547}"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13" name="PlaceHolder 2"/>
          <p:cNvSpPr>
            <a:spLocks noGrp="1"/>
          </p:cNvSpPr>
          <p:nvPr>
            <p:ph type="sldImg"/>
          </p:nvPr>
        </p:nvSpPr>
        <p:spPr>
          <a:xfrm>
            <a:off x="685800" y="1143000"/>
            <a:ext cx="5486040" cy="3085920"/>
          </a:xfrm>
          <a:prstGeom prst="rect">
            <a:avLst/>
          </a:prstGeom>
        </p:spPr>
      </p:sp>
      <p:sp>
        <p:nvSpPr>
          <p:cNvPr id="214"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210C89C3-2B9C-4719-A4E2-24894B759FC4}"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16" name="PlaceHolder 2"/>
          <p:cNvSpPr>
            <a:spLocks noGrp="1"/>
          </p:cNvSpPr>
          <p:nvPr>
            <p:ph type="sldImg"/>
          </p:nvPr>
        </p:nvSpPr>
        <p:spPr>
          <a:xfrm>
            <a:off x="685800" y="1143000"/>
            <a:ext cx="5486040" cy="3085920"/>
          </a:xfrm>
          <a:prstGeom prst="rect">
            <a:avLst/>
          </a:prstGeom>
        </p:spPr>
      </p:sp>
      <p:sp>
        <p:nvSpPr>
          <p:cNvPr id="217"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1AB39EED-C389-44B1-82FF-815584C22489}"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219" name="PlaceHolder 2"/>
          <p:cNvSpPr>
            <a:spLocks noGrp="1"/>
          </p:cNvSpPr>
          <p:nvPr>
            <p:ph type="sldImg"/>
          </p:nvPr>
        </p:nvSpPr>
        <p:spPr>
          <a:xfrm>
            <a:off x="685800" y="1143000"/>
            <a:ext cx="5486040" cy="3085920"/>
          </a:xfrm>
          <a:prstGeom prst="rect">
            <a:avLst/>
          </a:prstGeom>
        </p:spPr>
      </p:sp>
      <p:sp>
        <p:nvSpPr>
          <p:cNvPr id="220"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59B80118-81D1-4BE5-B8B0-205B6EE805C4}"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71" name="PlaceHolder 2"/>
          <p:cNvSpPr>
            <a:spLocks noGrp="1"/>
          </p:cNvSpPr>
          <p:nvPr>
            <p:ph type="sldImg"/>
          </p:nvPr>
        </p:nvSpPr>
        <p:spPr>
          <a:xfrm>
            <a:off x="685800" y="1143000"/>
            <a:ext cx="5486040" cy="3085920"/>
          </a:xfrm>
          <a:prstGeom prst="rect">
            <a:avLst/>
          </a:prstGeom>
        </p:spPr>
      </p:sp>
      <p:sp>
        <p:nvSpPr>
          <p:cNvPr id="172"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E5FF9340-BDC1-4F7D-B76F-3D7BF87060F0}"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74" name="PlaceHolder 2"/>
          <p:cNvSpPr>
            <a:spLocks noGrp="1"/>
          </p:cNvSpPr>
          <p:nvPr>
            <p:ph type="sldImg"/>
          </p:nvPr>
        </p:nvSpPr>
        <p:spPr>
          <a:xfrm>
            <a:off x="685800" y="1143000"/>
            <a:ext cx="5486040" cy="3085920"/>
          </a:xfrm>
          <a:prstGeom prst="rect">
            <a:avLst/>
          </a:prstGeom>
        </p:spPr>
      </p:sp>
      <p:sp>
        <p:nvSpPr>
          <p:cNvPr id="175"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10D0C6F3-632C-4277-8B38-7706168959A1}"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77" name="PlaceHolder 2"/>
          <p:cNvSpPr>
            <a:spLocks noGrp="1"/>
          </p:cNvSpPr>
          <p:nvPr>
            <p:ph type="sldImg"/>
          </p:nvPr>
        </p:nvSpPr>
        <p:spPr>
          <a:xfrm>
            <a:off x="685800" y="1143000"/>
            <a:ext cx="5486040" cy="3085920"/>
          </a:xfrm>
          <a:prstGeom prst="rect">
            <a:avLst/>
          </a:prstGeom>
        </p:spPr>
      </p:sp>
      <p:sp>
        <p:nvSpPr>
          <p:cNvPr id="178"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EB0001BF-6BBF-4DFC-A02A-5E5CDF73CB80}"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80" name="PlaceHolder 2"/>
          <p:cNvSpPr>
            <a:spLocks noGrp="1"/>
          </p:cNvSpPr>
          <p:nvPr>
            <p:ph type="sldImg"/>
          </p:nvPr>
        </p:nvSpPr>
        <p:spPr>
          <a:xfrm>
            <a:off x="685800" y="1143000"/>
            <a:ext cx="5486040" cy="3085920"/>
          </a:xfrm>
          <a:prstGeom prst="rect">
            <a:avLst/>
          </a:prstGeom>
        </p:spPr>
      </p:sp>
      <p:sp>
        <p:nvSpPr>
          <p:cNvPr id="181"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CA5D7DBA-3FA7-47B8-9164-1D2A9BA0EC76}"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83" name="PlaceHolder 2"/>
          <p:cNvSpPr>
            <a:spLocks noGrp="1"/>
          </p:cNvSpPr>
          <p:nvPr>
            <p:ph type="sldImg"/>
          </p:nvPr>
        </p:nvSpPr>
        <p:spPr>
          <a:xfrm>
            <a:off x="685800" y="1143000"/>
            <a:ext cx="5486040" cy="3085920"/>
          </a:xfrm>
          <a:prstGeom prst="rect">
            <a:avLst/>
          </a:prstGeom>
        </p:spPr>
      </p:sp>
      <p:sp>
        <p:nvSpPr>
          <p:cNvPr id="184"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C393A28C-D494-468C-8B14-73701086DA1B}"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86" name="PlaceHolder 2"/>
          <p:cNvSpPr>
            <a:spLocks noGrp="1"/>
          </p:cNvSpPr>
          <p:nvPr>
            <p:ph type="sldImg"/>
          </p:nvPr>
        </p:nvSpPr>
        <p:spPr>
          <a:xfrm>
            <a:off x="685800" y="1143000"/>
            <a:ext cx="5486040" cy="3085920"/>
          </a:xfrm>
          <a:prstGeom prst="rect">
            <a:avLst/>
          </a:prstGeom>
        </p:spPr>
      </p:sp>
      <p:sp>
        <p:nvSpPr>
          <p:cNvPr id="187"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E3277172-DB94-4A79-B70F-471625DC93D1}"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89" name="PlaceHolder 2"/>
          <p:cNvSpPr>
            <a:spLocks noGrp="1"/>
          </p:cNvSpPr>
          <p:nvPr>
            <p:ph type="sldImg"/>
          </p:nvPr>
        </p:nvSpPr>
        <p:spPr>
          <a:xfrm>
            <a:off x="685800" y="1143000"/>
            <a:ext cx="5486040" cy="3085920"/>
          </a:xfrm>
          <a:prstGeom prst="rect">
            <a:avLst/>
          </a:prstGeom>
        </p:spPr>
      </p:sp>
      <p:sp>
        <p:nvSpPr>
          <p:cNvPr id="190"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4021200" y="9721800"/>
            <a:ext cx="3076200" cy="510840"/>
          </a:xfrm>
          <a:prstGeom prst="rect">
            <a:avLst/>
          </a:prstGeom>
          <a:noFill/>
          <a:ln>
            <a:noFill/>
          </a:ln>
        </p:spPr>
        <p:style>
          <a:lnRef idx="0"/>
          <a:fillRef idx="0"/>
          <a:effectRef idx="0"/>
          <a:fontRef idx="minor"/>
        </p:style>
        <p:txBody>
          <a:bodyPr lIns="96480" rIns="96480" tIns="48240" bIns="48240" anchor="b"/>
          <a:p>
            <a:pPr algn="r">
              <a:lnSpc>
                <a:spcPct val="100000"/>
              </a:lnSpc>
            </a:pPr>
            <a:fld id="{758A351F-7DE5-41EB-89E1-1A61F3FCEC8D}" type="slidenum">
              <a:rPr b="0" lang="it-IT" sz="1300" spc="-1" strike="noStrike">
                <a:solidFill>
                  <a:srgbClr val="000000"/>
                </a:solidFill>
                <a:latin typeface="Times New Roman"/>
                <a:ea typeface="MS Gothic"/>
              </a:rPr>
              <a:t>&lt;numero&gt;</a:t>
            </a:fld>
            <a:endParaRPr b="0" lang="it-IT" sz="1300" spc="-1" strike="noStrike">
              <a:latin typeface="Arial"/>
            </a:endParaRPr>
          </a:p>
        </p:txBody>
      </p:sp>
      <p:sp>
        <p:nvSpPr>
          <p:cNvPr id="192" name="PlaceHolder 2"/>
          <p:cNvSpPr>
            <a:spLocks noGrp="1"/>
          </p:cNvSpPr>
          <p:nvPr>
            <p:ph type="sldImg"/>
          </p:nvPr>
        </p:nvSpPr>
        <p:spPr>
          <a:xfrm>
            <a:off x="685800" y="1143000"/>
            <a:ext cx="5486040" cy="3085920"/>
          </a:xfrm>
          <a:prstGeom prst="rect">
            <a:avLst/>
          </a:prstGeom>
        </p:spPr>
      </p:sp>
      <p:sp>
        <p:nvSpPr>
          <p:cNvPr id="193" name="PlaceHolder 3"/>
          <p:cNvSpPr>
            <a:spLocks noGrp="1"/>
          </p:cNvSpPr>
          <p:nvPr>
            <p:ph type="body"/>
          </p:nvPr>
        </p:nvSpPr>
        <p:spPr>
          <a:xfrm>
            <a:off x="685800" y="4400640"/>
            <a:ext cx="5486040" cy="3600000"/>
          </a:xfrm>
          <a:prstGeom prst="rect">
            <a:avLst/>
          </a:prstGeom>
        </p:spPr>
        <p:txBody>
          <a:bodyPr/>
          <a:p>
            <a:endParaRPr b="0" lang="it-IT"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b="0" lang="it-IT"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gn="ctr">
              <a:lnSpc>
                <a:spcPct val="90000"/>
              </a:lnSpc>
            </a:pPr>
            <a:r>
              <a:rPr b="0" lang="it-IT" sz="6000" spc="-1" strike="noStrike">
                <a:solidFill>
                  <a:srgbClr val="000000"/>
                </a:solidFill>
                <a:latin typeface="Calibri Light"/>
              </a:rPr>
              <a:t>Fare clic per modificare lo stile del titolo dello schema</a:t>
            </a:r>
            <a:endParaRPr b="0" lang="it-IT"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p>
            <a:pPr>
              <a:lnSpc>
                <a:spcPct val="100000"/>
              </a:lnSpc>
            </a:pPr>
            <a:fld id="{B9312BDF-47EC-483A-9F1A-A2B267E3637E}" type="datetime">
              <a:rPr b="0" lang="it-IT" sz="1200" spc="-1" strike="noStrike">
                <a:solidFill>
                  <a:srgbClr val="8b8b8b"/>
                </a:solidFill>
                <a:latin typeface="Calibri"/>
              </a:rPr>
              <a:t>31/10/22</a:t>
            </a:fld>
            <a:endParaRPr b="0" lang="it-IT"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p>
            <a:endParaRPr b="0" lang="it-IT"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p>
            <a:pPr algn="r">
              <a:lnSpc>
                <a:spcPct val="100000"/>
              </a:lnSpc>
            </a:pPr>
            <a:fld id="{360A0A92-2FDB-498B-A3BD-9C91C55566DB}" type="slidenum">
              <a:rPr b="0" lang="it-IT" sz="1200" spc="-1" strike="noStrike">
                <a:solidFill>
                  <a:srgbClr val="8b8b8b"/>
                </a:solidFill>
                <a:latin typeface="Calibri"/>
              </a:rPr>
              <a:t>&lt;numero&gt;</a:t>
            </a:fld>
            <a:endParaRPr b="0" lang="it-IT"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p>
            <a:pPr>
              <a:lnSpc>
                <a:spcPct val="100000"/>
              </a:lnSpc>
            </a:pPr>
            <a:fld id="{DBB89DCC-2528-49DA-8407-B42271F2F5E6}" type="datetime">
              <a:rPr b="0" lang="it-IT" sz="1200" spc="-1" strike="noStrike">
                <a:solidFill>
                  <a:srgbClr val="8b8b8b"/>
                </a:solidFill>
                <a:latin typeface="Calibri"/>
              </a:rPr>
              <a:t>31/10/22</a:t>
            </a:fld>
            <a:endParaRPr b="0" lang="it-IT" sz="1200" spc="-1" strike="noStrike">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p>
            <a:endParaRPr b="0" lang="it-IT" sz="2400" spc="-1" strike="noStrike">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p>
            <a:pPr algn="r">
              <a:lnSpc>
                <a:spcPct val="100000"/>
              </a:lnSpc>
            </a:pPr>
            <a:fld id="{34B1613C-ADBA-4781-B36B-6B0B8ECF7B90}" type="slidenum">
              <a:rPr b="0" lang="it-IT" sz="1200" spc="-1" strike="noStrike">
                <a:solidFill>
                  <a:srgbClr val="898989"/>
                </a:solidFill>
                <a:latin typeface="Calibri"/>
              </a:rPr>
              <a:t>&lt;numero&gt;</a:t>
            </a:fld>
            <a:endParaRPr b="0" lang="it-IT" sz="1200" spc="-1" strike="noStrike">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rIns="0" tIns="0" bIns="0" anchor="ctr"/>
          <a:p>
            <a:r>
              <a:rPr b="0" lang="it-IT" sz="1800" spc="-1" strike="noStrike">
                <a:solidFill>
                  <a:srgbClr val="000000"/>
                </a:solidFill>
                <a:latin typeface="Calibri"/>
              </a:rPr>
              <a:t>Fai clic per modificare il formato del testo del titolo</a:t>
            </a:r>
            <a:endParaRPr b="0" lang="it-IT" sz="1800" spc="-1" strike="noStrike">
              <a:solidFill>
                <a:srgbClr val="000000"/>
              </a:solidFill>
              <a:latin typeface="Calibri"/>
            </a:endParaRPr>
          </a:p>
        </p:txBody>
      </p:sp>
      <p:sp>
        <p:nvSpPr>
          <p:cNvPr id="4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2800" spc="-1" strike="noStrike">
                <a:solidFill>
                  <a:srgbClr val="000000"/>
                </a:solidFill>
                <a:latin typeface="Calibri"/>
              </a:rPr>
              <a:t>Fai clic per modificare il formato del testo della struttura</a:t>
            </a:r>
            <a:endParaRPr b="0" lang="it-IT"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it-IT" sz="2000" spc="-1" strike="noStrike">
                <a:solidFill>
                  <a:srgbClr val="000000"/>
                </a:solidFill>
                <a:latin typeface="Calibri"/>
              </a:rPr>
              <a:t>Secondo livello struttura</a:t>
            </a:r>
            <a:endParaRPr b="0" lang="it-IT"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Calibri"/>
              </a:rPr>
              <a:t>Terzo livello struttura</a:t>
            </a:r>
            <a:endParaRPr b="0" lang="it-IT"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Calibri"/>
              </a:rPr>
              <a:t>Quarto livello struttura</a:t>
            </a:r>
            <a:endParaRPr b="0" lang="it-IT"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Calibri"/>
              </a:rPr>
              <a:t>Quinto livello struttura</a:t>
            </a:r>
            <a:endParaRPr b="0" lang="it-IT"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Calibri"/>
              </a:rPr>
              <a:t>Sesto livello struttura</a:t>
            </a:r>
            <a:endParaRPr b="0" lang="it-IT"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Calibri"/>
              </a:rPr>
              <a:t>Settimo livello struttura</a:t>
            </a:r>
            <a:endParaRPr b="0" lang="it-IT"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slideLayout" Target="../slideLayouts/slideLayout13.xml"/><Relationship Id="rId7"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hyperlink" Target="https://www.youtube.com/watch?v=lLmVq9bHk80" TargetMode="External"/><Relationship Id="rId2" Type="http://schemas.openxmlformats.org/officeDocument/2006/relationships/image" Target="../media/image25.wmf"/><Relationship Id="rId3" Type="http://schemas.openxmlformats.org/officeDocument/2006/relationships/slideLayout" Target="../slideLayouts/slideLayout13.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wmf"/><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wmf"/><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wmf"/><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8183520" y="620640"/>
            <a:ext cx="1944360" cy="366480"/>
          </a:xfrm>
          <a:prstGeom prst="rect">
            <a:avLst/>
          </a:prstGeom>
          <a:noFill/>
          <a:ln>
            <a:noFill/>
          </a:ln>
        </p:spPr>
        <p:style>
          <a:lnRef idx="0"/>
          <a:fillRef idx="0"/>
          <a:effectRef idx="0"/>
          <a:fontRef idx="minor"/>
        </p:style>
      </p:sp>
      <p:sp>
        <p:nvSpPr>
          <p:cNvPr id="89" name="CustomShape 2"/>
          <p:cNvSpPr/>
          <p:nvPr/>
        </p:nvSpPr>
        <p:spPr>
          <a:xfrm>
            <a:off x="530280" y="2030400"/>
            <a:ext cx="11088360" cy="16142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600" spc="-1" strike="noStrike">
                <a:solidFill>
                  <a:srgbClr val="c72505"/>
                </a:solidFill>
                <a:latin typeface="Comic Sans MS"/>
                <a:ea typeface="MS Gothic"/>
              </a:rPr>
              <a:t>Bilancio di Previsione</a:t>
            </a:r>
            <a:endParaRPr b="0" lang="it-IT" sz="3600" spc="-1" strike="noStrike">
              <a:latin typeface="Arial"/>
            </a:endParaRPr>
          </a:p>
          <a:p>
            <a:pPr algn="ctr">
              <a:lnSpc>
                <a:spcPct val="100000"/>
              </a:lnSpc>
            </a:pPr>
            <a:r>
              <a:rPr b="1" lang="it-IT" sz="2800" spc="-1" strike="noStrike">
                <a:solidFill>
                  <a:srgbClr val="c72505"/>
                </a:solidFill>
                <a:latin typeface="Comic Sans MS"/>
                <a:ea typeface="MS Gothic"/>
              </a:rPr>
              <a:t>&amp;</a:t>
            </a:r>
            <a:endParaRPr b="0" lang="it-IT" sz="2800" spc="-1" strike="noStrike">
              <a:latin typeface="Arial"/>
            </a:endParaRPr>
          </a:p>
          <a:p>
            <a:pPr algn="ctr">
              <a:lnSpc>
                <a:spcPct val="100000"/>
              </a:lnSpc>
            </a:pPr>
            <a:r>
              <a:rPr b="1" lang="it-IT" sz="3600" spc="-1" strike="noStrike">
                <a:solidFill>
                  <a:srgbClr val="c72505"/>
                </a:solidFill>
                <a:latin typeface="Comic Sans MS"/>
                <a:ea typeface="MS Gothic"/>
              </a:rPr>
              <a:t>Disavanzo di Amministrazione Presunto</a:t>
            </a:r>
            <a:endParaRPr b="0" lang="it-IT" sz="3600" spc="-1" strike="noStrike">
              <a:latin typeface="Arial"/>
            </a:endParaRPr>
          </a:p>
        </p:txBody>
      </p:sp>
      <p:sp>
        <p:nvSpPr>
          <p:cNvPr id="90" name="CustomShape 3"/>
          <p:cNvSpPr/>
          <p:nvPr/>
        </p:nvSpPr>
        <p:spPr>
          <a:xfrm>
            <a:off x="531720" y="3914640"/>
            <a:ext cx="11375640" cy="143172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000" spc="-1" strike="noStrike">
                <a:solidFill>
                  <a:srgbClr val="000000"/>
                </a:solidFill>
                <a:latin typeface="Comic Sans MS"/>
                <a:ea typeface="MS Gothic"/>
              </a:rPr>
              <a:t>Augusto Pais Becher Ragioniere commercialista e Revisore legale </a:t>
            </a:r>
            <a:endParaRPr b="0" lang="it-IT" sz="2000" spc="-1" strike="noStrike">
              <a:latin typeface="Arial"/>
            </a:endParaRPr>
          </a:p>
          <a:p>
            <a:pPr algn="ctr">
              <a:lnSpc>
                <a:spcPct val="100000"/>
              </a:lnSpc>
            </a:pPr>
            <a:endParaRPr b="0" lang="it-IT" sz="2000" spc="-1" strike="noStrike">
              <a:latin typeface="Arial"/>
            </a:endParaRPr>
          </a:p>
          <a:p>
            <a:pPr algn="ctr">
              <a:lnSpc>
                <a:spcPct val="100000"/>
              </a:lnSpc>
            </a:pPr>
            <a:r>
              <a:rPr b="1" lang="it-IT" sz="2000" spc="-1" strike="noStrike">
                <a:solidFill>
                  <a:srgbClr val="000000"/>
                </a:solidFill>
                <a:latin typeface="Comic Sans MS"/>
                <a:ea typeface="MS Gothic"/>
              </a:rPr>
              <a:t>dott.ssa Fiorenza Bianchini Istruttore Direttivo Enti Locali</a:t>
            </a:r>
            <a:endParaRPr b="0" lang="it-IT" sz="2000" spc="-1" strike="noStrike">
              <a:latin typeface="Arial"/>
            </a:endParaRPr>
          </a:p>
          <a:p>
            <a:pPr algn="ctr">
              <a:lnSpc>
                <a:spcPct val="100000"/>
              </a:lnSpc>
            </a:pPr>
            <a:r>
              <a:rPr b="1" lang="it-IT" sz="2000" spc="-1" strike="noStrike">
                <a:solidFill>
                  <a:srgbClr val="000000"/>
                </a:solidFill>
                <a:latin typeface="Comic Sans MS"/>
                <a:ea typeface="MS Gothic"/>
              </a:rPr>
              <a:t>Docente al Corso di Formazione Livello Avanzato “Contabilità pubblica e degli Enti Locali” organizzato dalla ditta Omniavis Docenti: Simone Chiarelli e Fiorenza Bianchini</a:t>
            </a:r>
            <a:endParaRPr b="0" lang="it-IT" sz="2000" spc="-1" strike="noStrike">
              <a:latin typeface="Arial"/>
            </a:endParaRPr>
          </a:p>
        </p:txBody>
      </p:sp>
      <p:sp>
        <p:nvSpPr>
          <p:cNvPr id="91" name="CustomShape 4"/>
          <p:cNvSpPr/>
          <p:nvPr/>
        </p:nvSpPr>
        <p:spPr>
          <a:xfrm>
            <a:off x="27000" y="5618160"/>
            <a:ext cx="12096360" cy="39528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000" spc="-1" strike="noStrike">
                <a:solidFill>
                  <a:srgbClr val="000000"/>
                </a:solidFill>
                <a:latin typeface="Comic Sans MS"/>
                <a:ea typeface="MS Gothic"/>
              </a:rPr>
              <a:t>mese di ottobre 2022  </a:t>
            </a:r>
            <a:endParaRPr b="0" lang="it-IT" sz="2000" spc="-1" strike="noStrike">
              <a:latin typeface="Arial"/>
            </a:endParaRPr>
          </a:p>
        </p:txBody>
      </p:sp>
      <p:sp>
        <p:nvSpPr>
          <p:cNvPr id="92" name="CustomShape 5"/>
          <p:cNvSpPr/>
          <p:nvPr/>
        </p:nvSpPr>
        <p:spPr>
          <a:xfrm>
            <a:off x="1523880" y="-33480"/>
            <a:ext cx="183960" cy="523440"/>
          </a:xfrm>
          <a:prstGeom prst="rect">
            <a:avLst/>
          </a:prstGeom>
          <a:noFill/>
          <a:ln>
            <a:noFill/>
          </a:ln>
        </p:spPr>
        <p:style>
          <a:lnRef idx="0"/>
          <a:fillRef idx="0"/>
          <a:effectRef idx="0"/>
          <a:fontRef idx="minor"/>
        </p:style>
      </p:sp>
      <p:sp>
        <p:nvSpPr>
          <p:cNvPr id="93" name="CustomShape 6"/>
          <p:cNvSpPr/>
          <p:nvPr/>
        </p:nvSpPr>
        <p:spPr>
          <a:xfrm>
            <a:off x="1727280" y="387360"/>
            <a:ext cx="8610120" cy="11876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600" spc="-1" strike="noStrike">
                <a:solidFill>
                  <a:srgbClr val="000000"/>
                </a:solidFill>
                <a:latin typeface="Comic Sans MS"/>
                <a:ea typeface="MS Gothic"/>
              </a:rPr>
              <a:t>Gruppo di Studio </a:t>
            </a:r>
            <a:endParaRPr b="0" lang="it-IT" sz="3600" spc="-1" strike="noStrike">
              <a:latin typeface="Arial"/>
            </a:endParaRPr>
          </a:p>
          <a:p>
            <a:pPr algn="ctr">
              <a:lnSpc>
                <a:spcPct val="100000"/>
              </a:lnSpc>
            </a:pPr>
            <a:r>
              <a:rPr b="1" lang="it-IT" sz="3600" spc="-1" strike="noStrike">
                <a:solidFill>
                  <a:srgbClr val="000000"/>
                </a:solidFill>
                <a:latin typeface="Comic Sans MS"/>
                <a:ea typeface="MS Gothic"/>
              </a:rPr>
              <a:t>Contabilità Enti Locali</a:t>
            </a:r>
            <a:endParaRPr b="0" lang="it-IT" sz="3600" spc="-1" strike="noStrike">
              <a:latin typeface="Arial"/>
            </a:endParaRPr>
          </a:p>
        </p:txBody>
      </p:sp>
      <p:pic>
        <p:nvPicPr>
          <p:cNvPr id="94" name="Immagine 1" descr=""/>
          <p:cNvPicPr/>
          <p:nvPr/>
        </p:nvPicPr>
        <p:blipFill>
          <a:blip r:embed="rId1"/>
          <a:stretch/>
        </p:blipFill>
        <p:spPr>
          <a:xfrm>
            <a:off x="1012680" y="584280"/>
            <a:ext cx="1206000" cy="74268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55057C2F-AD3A-4244-BA56-C0E856DD63B4}"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25" name="CustomShape 2"/>
          <p:cNvSpPr/>
          <p:nvPr/>
        </p:nvSpPr>
        <p:spPr>
          <a:xfrm>
            <a:off x="2301840" y="473040"/>
            <a:ext cx="7907040" cy="119520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2400" spc="-1" strike="noStrike">
                <a:solidFill>
                  <a:srgbClr val="000000"/>
                </a:solidFill>
                <a:latin typeface="Verdana"/>
                <a:ea typeface="Verdana"/>
              </a:rPr>
              <a:t>D.Lgs 175/2016 Tusp - Art. 21 Norme finanziarie sulle società partecipate dalle amministrazioni locali </a:t>
            </a:r>
            <a:endParaRPr b="0" lang="it-IT" sz="2400" spc="-1" strike="noStrike">
              <a:latin typeface="Arial"/>
            </a:endParaRPr>
          </a:p>
        </p:txBody>
      </p:sp>
      <p:sp>
        <p:nvSpPr>
          <p:cNvPr id="126" name="CustomShape 3"/>
          <p:cNvSpPr/>
          <p:nvPr/>
        </p:nvSpPr>
        <p:spPr>
          <a:xfrm>
            <a:off x="639720" y="1773360"/>
            <a:ext cx="11000880" cy="3808080"/>
          </a:xfrm>
          <a:prstGeom prst="rect">
            <a:avLst/>
          </a:prstGeom>
          <a:noFill/>
          <a:ln>
            <a:noFill/>
          </a:ln>
        </p:spPr>
        <p:style>
          <a:lnRef idx="0"/>
          <a:fillRef idx="0"/>
          <a:effectRef idx="0"/>
          <a:fontRef idx="minor"/>
        </p:style>
        <p:txBody>
          <a:bodyPr lIns="90000" rIns="90000" tIns="45000" bIns="45000"/>
          <a:p>
            <a:pPr algn="just">
              <a:lnSpc>
                <a:spcPct val="100000"/>
              </a:lnSpc>
            </a:pPr>
            <a:r>
              <a:rPr b="0" i="1" lang="it-IT" sz="2800" spc="-1" strike="noStrike">
                <a:solidFill>
                  <a:srgbClr val="000000"/>
                </a:solidFill>
                <a:latin typeface="Times New Roman"/>
                <a:ea typeface="MS Gothic"/>
              </a:rPr>
              <a:t>1.Nel caso in cui </a:t>
            </a:r>
            <a:r>
              <a:rPr b="0" i="1" lang="it-IT" sz="2800" spc="-1" strike="noStrike">
                <a:solidFill>
                  <a:srgbClr val="ff0000"/>
                </a:solidFill>
                <a:latin typeface="Times New Roman"/>
                <a:ea typeface="MS Gothic"/>
              </a:rPr>
              <a:t>società partecipate dalle pubbliche amministrazioni locali </a:t>
            </a:r>
            <a:r>
              <a:rPr b="0" i="1" lang="it-IT" sz="2800" spc="-1" strike="noStrike">
                <a:solidFill>
                  <a:srgbClr val="000000"/>
                </a:solidFill>
                <a:latin typeface="Times New Roman"/>
                <a:ea typeface="MS Gothic"/>
              </a:rPr>
              <a:t>comprese nell'elenco di cui all'articolo 1, comma 3, della legge 31 dicembre 2009, n. 196, presentino </a:t>
            </a:r>
            <a:r>
              <a:rPr b="0" i="1" lang="it-IT" sz="2800" spc="-1" strike="noStrike">
                <a:solidFill>
                  <a:srgbClr val="ff0000"/>
                </a:solidFill>
                <a:latin typeface="Times New Roman"/>
                <a:ea typeface="MS Gothic"/>
              </a:rPr>
              <a:t>un risultato di esercizio negativo</a:t>
            </a:r>
            <a:r>
              <a:rPr b="0" i="1" lang="it-IT" sz="2800" spc="-1" strike="noStrike">
                <a:solidFill>
                  <a:srgbClr val="000000"/>
                </a:solidFill>
                <a:latin typeface="Times New Roman"/>
                <a:ea typeface="MS Gothic"/>
              </a:rPr>
              <a:t>, le pubbliche amministrazioni locali partecipanti, che adottano la contabilità finanziaria, </a:t>
            </a:r>
            <a:r>
              <a:rPr b="0" i="1" lang="it-IT" sz="2800" spc="-1" strike="noStrike">
                <a:solidFill>
                  <a:srgbClr val="ff0000"/>
                </a:solidFill>
                <a:latin typeface="Times New Roman"/>
                <a:ea typeface="MS Gothic"/>
              </a:rPr>
              <a:t>accantonano </a:t>
            </a:r>
            <a:r>
              <a:rPr b="0" i="1" lang="it-IT" sz="2800" spc="-1" strike="noStrike">
                <a:solidFill>
                  <a:srgbClr val="000000"/>
                </a:solidFill>
                <a:latin typeface="Times New Roman"/>
                <a:ea typeface="MS Gothic"/>
              </a:rPr>
              <a:t>nell'anno successivo in apposito fondo vincolato </a:t>
            </a:r>
            <a:r>
              <a:rPr b="0" i="1" lang="it-IT" sz="2800" spc="-1" strike="noStrike">
                <a:solidFill>
                  <a:srgbClr val="ff0000"/>
                </a:solidFill>
                <a:latin typeface="Times New Roman"/>
                <a:ea typeface="MS Gothic"/>
              </a:rPr>
              <a:t>un importo pari al risultato negativo non immediatamente ripianato, in misura proporzionale alla quota di partecipazione…..</a:t>
            </a:r>
            <a:endParaRPr b="0" lang="it-IT" sz="2800" spc="-1" strike="noStrike">
              <a:latin typeface="Arial"/>
            </a:endParaRPr>
          </a:p>
          <a:p>
            <a:pPr algn="just">
              <a:lnSpc>
                <a:spcPct val="100000"/>
              </a:lnSpc>
            </a:pPr>
            <a:endParaRPr b="0" lang="it-IT" sz="2800" spc="-1" strike="noStrike">
              <a:latin typeface="Arial"/>
            </a:endParaRPr>
          </a:p>
          <a:p>
            <a:pPr algn="just">
              <a:lnSpc>
                <a:spcPct val="100000"/>
              </a:lnSpc>
            </a:pPr>
            <a:endParaRPr b="0" lang="it-IT" sz="2800" spc="-1" strike="noStrike">
              <a:latin typeface="Arial"/>
            </a:endParaRPr>
          </a:p>
        </p:txBody>
      </p:sp>
      <p:pic>
        <p:nvPicPr>
          <p:cNvPr id="127" name="Immagine 1" descr=""/>
          <p:cNvPicPr/>
          <p:nvPr/>
        </p:nvPicPr>
        <p:blipFill>
          <a:blip r:embed="rId1"/>
          <a:stretch/>
        </p:blipFill>
        <p:spPr>
          <a:xfrm>
            <a:off x="911160" y="603360"/>
            <a:ext cx="1206000" cy="74412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B7128A5F-292D-4853-9C3D-FCCFB9ABA7D7}"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29" name="CustomShape 2"/>
          <p:cNvSpPr/>
          <p:nvPr/>
        </p:nvSpPr>
        <p:spPr>
          <a:xfrm>
            <a:off x="641520" y="907920"/>
            <a:ext cx="10369080" cy="68544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it-IT" sz="2400" spc="-1" strike="noStrike">
                <a:solidFill>
                  <a:srgbClr val="000000"/>
                </a:solidFill>
                <a:latin typeface="Verdana"/>
                <a:ea typeface="Verdana"/>
              </a:rPr>
              <a:t>DISAVANZI DI CONSORZI, AZIENDE SPECIALI</a:t>
            </a:r>
            <a:endParaRPr b="0" lang="it-IT" sz="2400" spc="-1" strike="noStrike">
              <a:latin typeface="Arial"/>
            </a:endParaRPr>
          </a:p>
          <a:p>
            <a:pPr algn="ctr">
              <a:lnSpc>
                <a:spcPct val="100000"/>
              </a:lnSpc>
            </a:pPr>
            <a:r>
              <a:rPr b="1" lang="it-IT" sz="2400" spc="-1" strike="noStrike">
                <a:solidFill>
                  <a:srgbClr val="000000"/>
                </a:solidFill>
                <a:latin typeface="Verdana"/>
                <a:ea typeface="Verdana"/>
              </a:rPr>
              <a:t>Art. 1, comma 551 della L. n. 147/2013  </a:t>
            </a:r>
            <a:endParaRPr b="0" lang="it-IT" sz="2400" spc="-1" strike="noStrike">
              <a:latin typeface="Arial"/>
            </a:endParaRPr>
          </a:p>
        </p:txBody>
      </p:sp>
      <p:sp>
        <p:nvSpPr>
          <p:cNvPr id="130" name="CustomShape 3"/>
          <p:cNvSpPr/>
          <p:nvPr/>
        </p:nvSpPr>
        <p:spPr>
          <a:xfrm>
            <a:off x="928800" y="2060640"/>
            <a:ext cx="10081800" cy="2649960"/>
          </a:xfrm>
          <a:prstGeom prst="rect">
            <a:avLst/>
          </a:prstGeom>
          <a:noFill/>
          <a:ln>
            <a:noFill/>
          </a:ln>
        </p:spPr>
        <p:style>
          <a:lnRef idx="0"/>
          <a:fillRef idx="0"/>
          <a:effectRef idx="0"/>
          <a:fontRef idx="minor"/>
        </p:style>
        <p:txBody>
          <a:bodyPr lIns="90000" rIns="90000" tIns="45000" bIns="45000"/>
          <a:p>
            <a:pPr algn="just">
              <a:lnSpc>
                <a:spcPct val="100000"/>
              </a:lnSpc>
            </a:pPr>
            <a:r>
              <a:rPr b="0" i="1" lang="it-IT" sz="2800" spc="-1" strike="noStrike">
                <a:solidFill>
                  <a:srgbClr val="000000"/>
                </a:solidFill>
                <a:latin typeface="Times New Roman"/>
                <a:ea typeface="MS Gothic"/>
              </a:rPr>
              <a:t>Nel caso in cui i soggetti di cui al comma 550 presentino un risultato di esercizio o saldo finanziario negativo, </a:t>
            </a:r>
            <a:r>
              <a:rPr b="0" i="1" lang="it-IT" sz="2800" spc="-1" strike="noStrike">
                <a:solidFill>
                  <a:srgbClr val="ff0000"/>
                </a:solidFill>
                <a:latin typeface="Times New Roman"/>
                <a:ea typeface="MS Gothic"/>
              </a:rPr>
              <a:t>le pubbliche amministrazioni locali partecipanti accantonano </a:t>
            </a:r>
            <a:r>
              <a:rPr b="0" i="1" lang="it-IT" sz="2800" spc="-1" strike="noStrike">
                <a:solidFill>
                  <a:srgbClr val="000000"/>
                </a:solidFill>
                <a:latin typeface="Times New Roman"/>
                <a:ea typeface="MS Gothic"/>
              </a:rPr>
              <a:t>nell'anno successivo in apposito fondo vincolato un importo pari al risultato negativo non immediatamente ripianato, in misura proporzionale alla quota di partecipazione</a:t>
            </a:r>
            <a:endParaRPr b="0" lang="it-IT" sz="2800" spc="-1" strike="noStrike">
              <a:latin typeface="Arial"/>
            </a:endParaRPr>
          </a:p>
        </p:txBody>
      </p:sp>
      <p:pic>
        <p:nvPicPr>
          <p:cNvPr id="131" name="Immagine 1" descr=""/>
          <p:cNvPicPr/>
          <p:nvPr/>
        </p:nvPicPr>
        <p:blipFill>
          <a:blip r:embed="rId1"/>
          <a:stretch/>
        </p:blipFill>
        <p:spPr>
          <a:xfrm>
            <a:off x="325440" y="333360"/>
            <a:ext cx="1206000" cy="742680"/>
          </a:xfrm>
          <a:prstGeom prst="rect">
            <a:avLst/>
          </a:prstGeom>
          <a:ln>
            <a:noFill/>
          </a:ln>
        </p:spPr>
      </p:pic>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FFD025CC-FF19-4E32-A772-61012715E510}"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33" name="CustomShape 2"/>
          <p:cNvSpPr/>
          <p:nvPr/>
        </p:nvSpPr>
        <p:spPr>
          <a:xfrm>
            <a:off x="1415880" y="641520"/>
            <a:ext cx="9143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Arial"/>
                <a:ea typeface="MS Gothic"/>
              </a:rPr>
              <a:t>BILANCIO vs DISAVANZO</a:t>
            </a:r>
            <a:endParaRPr b="0" lang="it-IT" sz="3200" spc="-1" strike="noStrike">
              <a:latin typeface="Arial"/>
            </a:endParaRPr>
          </a:p>
        </p:txBody>
      </p:sp>
      <p:sp>
        <p:nvSpPr>
          <p:cNvPr id="134" name="CustomShape 3"/>
          <p:cNvSpPr/>
          <p:nvPr/>
        </p:nvSpPr>
        <p:spPr>
          <a:xfrm>
            <a:off x="841320" y="1628640"/>
            <a:ext cx="10585080" cy="3382200"/>
          </a:xfrm>
          <a:prstGeom prst="rect">
            <a:avLst/>
          </a:prstGeom>
          <a:noFill/>
          <a:ln>
            <a:noFill/>
          </a:ln>
        </p:spPr>
        <p:style>
          <a:lnRef idx="0"/>
          <a:fillRef idx="0"/>
          <a:effectRef idx="0"/>
          <a:fontRef idx="minor"/>
        </p:style>
        <p:txBody>
          <a:bodyPr lIns="90000" rIns="90000" tIns="45000" bIns="45000"/>
          <a:p>
            <a:pPr algn="just">
              <a:lnSpc>
                <a:spcPct val="100000"/>
              </a:lnSpc>
            </a:pPr>
            <a:r>
              <a:rPr b="0" lang="it-IT" sz="3600" spc="-1" strike="noStrike">
                <a:solidFill>
                  <a:srgbClr val="000000"/>
                </a:solidFill>
                <a:latin typeface="Times New Roman"/>
                <a:ea typeface="MS Gothic"/>
              </a:rPr>
              <a:t>Tabella dimostrativa del risultato di amministrazione presunto all'inizio dell'esercizio, un allegato obbligatorio al bilancio di previsione, diventa uno strumento importante per la verifica della attendibilità, veridicità e coerenza delle previsioni, ai fini della tutela e mantenimento degli equilibri nel tempo.</a:t>
            </a:r>
            <a:endParaRPr b="0" lang="it-IT" sz="3600" spc="-1" strike="noStrike">
              <a:latin typeface="Arial"/>
            </a:endParaRPr>
          </a:p>
        </p:txBody>
      </p:sp>
      <p:pic>
        <p:nvPicPr>
          <p:cNvPr id="135" name="Immagine 1" descr=""/>
          <p:cNvPicPr/>
          <p:nvPr/>
        </p:nvPicPr>
        <p:blipFill>
          <a:blip r:embed="rId1"/>
          <a:stretch/>
        </p:blipFill>
        <p:spPr>
          <a:xfrm>
            <a:off x="841320" y="731880"/>
            <a:ext cx="663120" cy="493200"/>
          </a:xfrm>
          <a:prstGeom prst="rect">
            <a:avLst/>
          </a:prstGeom>
          <a:ln>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EB60BD3F-13F4-49DE-8EA3-E03DC40E641B}"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37" name="CustomShape 2"/>
          <p:cNvSpPr/>
          <p:nvPr/>
        </p:nvSpPr>
        <p:spPr>
          <a:xfrm>
            <a:off x="695160" y="372960"/>
            <a:ext cx="1058508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0000"/>
                </a:solidFill>
                <a:latin typeface="Arial"/>
                <a:ea typeface="MS Gothic"/>
              </a:rPr>
              <a:t>RENDICONTO DELLA GESTIONE</a:t>
            </a:r>
            <a:endParaRPr b="0" lang="it-IT" sz="2800" spc="-1" strike="noStrike">
              <a:latin typeface="Arial"/>
            </a:endParaRPr>
          </a:p>
        </p:txBody>
      </p:sp>
      <p:sp>
        <p:nvSpPr>
          <p:cNvPr id="138" name="CustomShape 3"/>
          <p:cNvSpPr/>
          <p:nvPr/>
        </p:nvSpPr>
        <p:spPr>
          <a:xfrm>
            <a:off x="550800" y="1320840"/>
            <a:ext cx="11089800" cy="3960000"/>
          </a:xfrm>
          <a:prstGeom prst="rect">
            <a:avLst/>
          </a:prstGeom>
          <a:noFill/>
          <a:ln>
            <a:noFill/>
          </a:ln>
        </p:spPr>
        <p:style>
          <a:lnRef idx="0"/>
          <a:fillRef idx="0"/>
          <a:effectRef idx="0"/>
          <a:fontRef idx="minor"/>
        </p:style>
        <p:txBody>
          <a:bodyPr lIns="90000" rIns="90000" tIns="45000" bIns="45000"/>
          <a:p>
            <a:pPr algn="ctr">
              <a:lnSpc>
                <a:spcPct val="100000"/>
              </a:lnSpc>
            </a:pPr>
            <a:r>
              <a:rPr b="1" i="1" lang="it-IT" sz="2800" spc="-1" strike="noStrike">
                <a:solidFill>
                  <a:srgbClr val="000000"/>
                </a:solidFill>
                <a:latin typeface="Times New Roman"/>
                <a:ea typeface="MS Gothic"/>
              </a:rPr>
              <a:t>Art. 188. Disavanzo di amministrazione</a:t>
            </a:r>
            <a:endParaRPr b="0" lang="it-IT" sz="2800" spc="-1" strike="noStrike">
              <a:latin typeface="Arial"/>
            </a:endParaRPr>
          </a:p>
          <a:p>
            <a:pPr algn="just">
              <a:lnSpc>
                <a:spcPct val="100000"/>
              </a:lnSpc>
            </a:pPr>
            <a:endParaRPr b="0" lang="it-IT" sz="2800" spc="-1" strike="noStrike">
              <a:latin typeface="Arial"/>
            </a:endParaRPr>
          </a:p>
          <a:p>
            <a:pPr algn="just">
              <a:lnSpc>
                <a:spcPct val="100000"/>
              </a:lnSpc>
            </a:pPr>
            <a:r>
              <a:rPr b="0" i="1" lang="it-IT" sz="2800" spc="-1" strike="noStrike">
                <a:solidFill>
                  <a:srgbClr val="000000"/>
                </a:solidFill>
                <a:latin typeface="Times New Roman"/>
                <a:ea typeface="MS Gothic"/>
              </a:rPr>
              <a:t>1-bis. L'eventuale </a:t>
            </a:r>
            <a:r>
              <a:rPr b="1" i="1" lang="it-IT" sz="2800" spc="-1" strike="noStrike">
                <a:solidFill>
                  <a:srgbClr val="000000"/>
                </a:solidFill>
                <a:latin typeface="Times New Roman"/>
                <a:ea typeface="MS Gothic"/>
              </a:rPr>
              <a:t>disavanzo di amministrazione presunto </a:t>
            </a:r>
            <a:r>
              <a:rPr b="0" i="1" lang="it-IT" sz="2800" spc="-1" strike="noStrike">
                <a:solidFill>
                  <a:srgbClr val="000000"/>
                </a:solidFill>
                <a:latin typeface="Times New Roman"/>
                <a:ea typeface="MS Gothic"/>
              </a:rPr>
              <a:t>accertato ai sensi dell'articolo 186, comma 1-bis, </a:t>
            </a:r>
            <a:r>
              <a:rPr b="0" i="1" lang="it-IT" sz="2800" spc="-1" strike="noStrike">
                <a:solidFill>
                  <a:srgbClr val="ff0000"/>
                </a:solidFill>
                <a:latin typeface="Times New Roman"/>
                <a:ea typeface="MS Gothic"/>
              </a:rPr>
              <a:t>è applicato al bilancio di previsione dell'esercizio successivo </a:t>
            </a:r>
            <a:r>
              <a:rPr b="0" i="1" lang="it-IT" sz="2800" spc="-1" strike="noStrike">
                <a:solidFill>
                  <a:srgbClr val="000000"/>
                </a:solidFill>
                <a:latin typeface="Times New Roman"/>
                <a:ea typeface="MS Gothic"/>
              </a:rPr>
              <a:t>secondo le modalità previste al comma 1. </a:t>
            </a:r>
            <a:r>
              <a:rPr b="0" i="1" lang="it-IT" sz="2800" spc="-1" strike="noStrike">
                <a:solidFill>
                  <a:srgbClr val="ff0000"/>
                </a:solidFill>
                <a:latin typeface="Times New Roman"/>
                <a:ea typeface="MS Gothic"/>
              </a:rPr>
              <a:t>A seguito dell'approvazione del rendiconto e dell'accertamento dell'importo </a:t>
            </a:r>
            <a:r>
              <a:rPr b="1" i="1" lang="it-IT" sz="2800" spc="-1" strike="noStrike">
                <a:solidFill>
                  <a:srgbClr val="000000"/>
                </a:solidFill>
                <a:latin typeface="Times New Roman"/>
                <a:ea typeface="MS Gothic"/>
              </a:rPr>
              <a:t>definitivo</a:t>
            </a:r>
            <a:r>
              <a:rPr b="0" i="1" lang="it-IT" sz="2800" spc="-1" strike="noStrike">
                <a:solidFill>
                  <a:srgbClr val="ff0000"/>
                </a:solidFill>
                <a:latin typeface="Times New Roman"/>
                <a:ea typeface="MS Gothic"/>
              </a:rPr>
              <a:t> del disavanzo di amministrazione dell'esercizio precedente, si provvede all'adeguamento delle iniziative assunte ai sensi del presente comma. </a:t>
            </a:r>
            <a:endParaRPr b="0" lang="it-IT" sz="2800" spc="-1" strike="noStrike">
              <a:latin typeface="Arial"/>
            </a:endParaRPr>
          </a:p>
          <a:p>
            <a:pPr algn="just">
              <a:lnSpc>
                <a:spcPct val="100000"/>
              </a:lnSpc>
            </a:pPr>
            <a:endParaRPr b="0" lang="it-IT" sz="2800" spc="-1" strike="noStrike">
              <a:latin typeface="Arial"/>
            </a:endParaRPr>
          </a:p>
          <a:p>
            <a:pPr algn="just">
              <a:lnSpc>
                <a:spcPct val="100000"/>
              </a:lnSpc>
            </a:pPr>
            <a:r>
              <a:rPr b="1" i="1" lang="it-IT" sz="1800" spc="-1" strike="noStrike">
                <a:solidFill>
                  <a:srgbClr val="000000"/>
                </a:solidFill>
                <a:latin typeface="Times New Roman"/>
                <a:ea typeface="MS Gothic"/>
              </a:rPr>
              <a:t>IL PIANO DI RIENTRO È AGGIORNATO IN OCCASIONE DELL’APPROVAZIONE DEL RENDICONTO</a:t>
            </a:r>
            <a:endParaRPr b="0" lang="it-IT" sz="1800" spc="-1" strike="noStrike">
              <a:latin typeface="Arial"/>
            </a:endParaRPr>
          </a:p>
          <a:p>
            <a:pPr algn="just">
              <a:lnSpc>
                <a:spcPct val="100000"/>
              </a:lnSpc>
            </a:pPr>
            <a:endParaRPr b="0" lang="it-IT" sz="1800" spc="-1" strike="noStrike">
              <a:latin typeface="Arial"/>
            </a:endParaRPr>
          </a:p>
        </p:txBody>
      </p:sp>
      <p:pic>
        <p:nvPicPr>
          <p:cNvPr id="139" name="Immagine 1" descr=""/>
          <p:cNvPicPr/>
          <p:nvPr/>
        </p:nvPicPr>
        <p:blipFill>
          <a:blip r:embed="rId1"/>
          <a:stretch/>
        </p:blipFill>
        <p:spPr>
          <a:xfrm>
            <a:off x="1055520" y="360360"/>
            <a:ext cx="671040" cy="49320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7B38C8D5-0888-4821-8DF4-4AEE72F22B44}"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41" name="CustomShape 2"/>
          <p:cNvSpPr/>
          <p:nvPr/>
        </p:nvSpPr>
        <p:spPr>
          <a:xfrm>
            <a:off x="695160" y="385920"/>
            <a:ext cx="1058508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0000"/>
                </a:solidFill>
                <a:latin typeface="Arial"/>
                <a:ea typeface="MS Gothic"/>
              </a:rPr>
              <a:t>RENDICONTO DELLA GESTIONE</a:t>
            </a:r>
            <a:endParaRPr b="0" lang="it-IT" sz="2800" spc="-1" strike="noStrike">
              <a:latin typeface="Arial"/>
            </a:endParaRPr>
          </a:p>
        </p:txBody>
      </p:sp>
      <p:sp>
        <p:nvSpPr>
          <p:cNvPr id="142" name="CustomShape 3"/>
          <p:cNvSpPr/>
          <p:nvPr/>
        </p:nvSpPr>
        <p:spPr>
          <a:xfrm>
            <a:off x="1055520" y="1068480"/>
            <a:ext cx="10585080" cy="4722840"/>
          </a:xfrm>
          <a:prstGeom prst="rect">
            <a:avLst/>
          </a:prstGeom>
          <a:noFill/>
          <a:ln>
            <a:noFill/>
          </a:ln>
        </p:spPr>
        <p:style>
          <a:lnRef idx="0"/>
          <a:fillRef idx="0"/>
          <a:effectRef idx="0"/>
          <a:fontRef idx="minor"/>
        </p:style>
        <p:txBody>
          <a:bodyPr lIns="90000" rIns="90000" tIns="45000" bIns="45000"/>
          <a:p>
            <a:pPr algn="ctr">
              <a:lnSpc>
                <a:spcPct val="100000"/>
              </a:lnSpc>
            </a:pPr>
            <a:r>
              <a:rPr b="1" i="1" lang="it-IT" sz="2400" spc="-1" strike="noStrike">
                <a:solidFill>
                  <a:srgbClr val="000000"/>
                </a:solidFill>
                <a:latin typeface="Times New Roman"/>
                <a:ea typeface="MS Gothic"/>
              </a:rPr>
              <a:t>Art. 188. Disavanzo di amministrazione</a:t>
            </a:r>
            <a:endParaRPr b="0" lang="it-IT" sz="2400" spc="-1" strike="noStrike">
              <a:latin typeface="Arial"/>
            </a:endParaRPr>
          </a:p>
          <a:p>
            <a:pPr algn="ctr">
              <a:lnSpc>
                <a:spcPct val="100000"/>
              </a:lnSpc>
            </a:pPr>
            <a:endParaRPr b="0" lang="it-IT" sz="2400" spc="-1" strike="noStrike">
              <a:latin typeface="Arial"/>
            </a:endParaRPr>
          </a:p>
          <a:p>
            <a:pPr algn="just">
              <a:lnSpc>
                <a:spcPct val="100000"/>
              </a:lnSpc>
            </a:pPr>
            <a:r>
              <a:rPr b="0" i="1" lang="it-IT" sz="2400" spc="-1" strike="noStrike">
                <a:solidFill>
                  <a:srgbClr val="000000"/>
                </a:solidFill>
                <a:latin typeface="Times New Roman"/>
                <a:ea typeface="MS Gothic"/>
              </a:rPr>
              <a:t>1.L'eventuale </a:t>
            </a:r>
            <a:r>
              <a:rPr b="1" i="1" lang="it-IT" sz="2400" spc="-1" strike="noStrike">
                <a:solidFill>
                  <a:srgbClr val="ff0000"/>
                </a:solidFill>
                <a:latin typeface="Times New Roman"/>
                <a:ea typeface="MS Gothic"/>
              </a:rPr>
              <a:t>disavanzo di amministrazione, </a:t>
            </a:r>
            <a:r>
              <a:rPr b="0" i="1" lang="it-IT" sz="2400" spc="-1" strike="noStrike">
                <a:solidFill>
                  <a:srgbClr val="000000"/>
                </a:solidFill>
                <a:latin typeface="Times New Roman"/>
                <a:ea typeface="MS Gothic"/>
              </a:rPr>
              <a:t>accertato ai sensi dell'articolo 186, </a:t>
            </a:r>
            <a:r>
              <a:rPr b="1" i="1" lang="it-IT" sz="2400" spc="-1" strike="noStrike">
                <a:solidFill>
                  <a:srgbClr val="ff0000"/>
                </a:solidFill>
                <a:latin typeface="Times New Roman"/>
                <a:ea typeface="MS Gothic"/>
              </a:rPr>
              <a:t>è immediatamente applicato </a:t>
            </a:r>
            <a:r>
              <a:rPr b="1" i="1" lang="it-IT" sz="2400" spc="-1" strike="noStrike">
                <a:solidFill>
                  <a:srgbClr val="000000"/>
                </a:solidFill>
                <a:latin typeface="Times New Roman"/>
                <a:ea typeface="MS Gothic"/>
              </a:rPr>
              <a:t>all'esercizio in corso di gestione </a:t>
            </a:r>
            <a:r>
              <a:rPr b="0" i="1" lang="it-IT" sz="2400" spc="-1" strike="noStrike">
                <a:solidFill>
                  <a:srgbClr val="000000"/>
                </a:solidFill>
                <a:latin typeface="Times New Roman"/>
                <a:ea typeface="MS Gothic"/>
              </a:rPr>
              <a:t>contestualmente alla delibera di approvazione del rendiconto. </a:t>
            </a:r>
            <a:r>
              <a:rPr b="1" i="1" lang="it-IT" sz="2400" spc="-1" strike="noStrike">
                <a:solidFill>
                  <a:srgbClr val="ff0000"/>
                </a:solidFill>
                <a:latin typeface="Times New Roman"/>
                <a:ea typeface="MS Gothic"/>
              </a:rPr>
              <a:t>La mancata adozione della delibera che applica il disavanzo al bilancio in corso di gestione è equiparata a tutti gli effetti alla mancata approvazione del rendiconto di gestione</a:t>
            </a:r>
            <a:r>
              <a:rPr b="0" i="1" lang="it-IT" sz="2400" spc="-1" strike="noStrike">
                <a:solidFill>
                  <a:srgbClr val="000000"/>
                </a:solidFill>
                <a:latin typeface="Times New Roman"/>
                <a:ea typeface="MS Gothic"/>
              </a:rPr>
              <a:t>. </a:t>
            </a:r>
            <a:endParaRPr b="0" lang="it-IT" sz="2400" spc="-1" strike="noStrike">
              <a:latin typeface="Arial"/>
            </a:endParaRPr>
          </a:p>
          <a:p>
            <a:pPr algn="just">
              <a:lnSpc>
                <a:spcPct val="100000"/>
              </a:lnSpc>
            </a:pPr>
            <a:endParaRPr b="0" lang="it-IT" sz="2400" spc="-1" strike="noStrike">
              <a:latin typeface="Arial"/>
            </a:endParaRPr>
          </a:p>
          <a:p>
            <a:pPr algn="just">
              <a:lnSpc>
                <a:spcPct val="100000"/>
              </a:lnSpc>
            </a:pPr>
            <a:r>
              <a:rPr b="0" i="1" lang="it-IT" sz="2400" spc="-1" strike="noStrike">
                <a:solidFill>
                  <a:srgbClr val="ff0000"/>
                </a:solidFill>
                <a:latin typeface="Times New Roman"/>
                <a:ea typeface="MS Gothic"/>
              </a:rPr>
              <a:t>Il disavanzo di amministrazione può anche essere ripianato negli esercizi successivi considerati nel bilancio di previsione, in ogni caso non oltre la durata della consiliatura, </a:t>
            </a:r>
            <a:r>
              <a:rPr b="0" i="1" lang="it-IT" sz="2400" spc="-1" strike="noStrike">
                <a:solidFill>
                  <a:srgbClr val="000000"/>
                </a:solidFill>
                <a:latin typeface="Times New Roman"/>
                <a:ea typeface="MS Gothic"/>
              </a:rPr>
              <a:t>contestualmente all'adozione di una delibera consiliare avente ad oggetto il piano di rientro dal disavanzo nel quale siano individuati i provvedimenti necessari a ripristinare il pareggio. Il piano di rientro è sottoposto al parere del collegio dei revisori.</a:t>
            </a:r>
            <a:endParaRPr b="0" lang="it-IT" sz="2400" spc="-1" strike="noStrike">
              <a:latin typeface="Arial"/>
            </a:endParaRPr>
          </a:p>
        </p:txBody>
      </p:sp>
      <p:pic>
        <p:nvPicPr>
          <p:cNvPr id="143" name="Immagine 1" descr=""/>
          <p:cNvPicPr/>
          <p:nvPr/>
        </p:nvPicPr>
        <p:blipFill>
          <a:blip r:embed="rId1"/>
          <a:stretch/>
        </p:blipFill>
        <p:spPr>
          <a:xfrm>
            <a:off x="1039680" y="415800"/>
            <a:ext cx="671040" cy="49320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20D84763-5A5D-4676-8C7D-58BFDD074F86}"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45" name="CustomShape 2"/>
          <p:cNvSpPr/>
          <p:nvPr/>
        </p:nvSpPr>
        <p:spPr>
          <a:xfrm>
            <a:off x="623880" y="171360"/>
            <a:ext cx="10585080" cy="13701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0000"/>
                </a:solidFill>
                <a:latin typeface="Arial"/>
                <a:ea typeface="MS Gothic"/>
              </a:rPr>
              <a:t>    </a:t>
            </a:r>
            <a:r>
              <a:rPr b="1" lang="it-IT" sz="2800" spc="-1" strike="noStrike">
                <a:solidFill>
                  <a:srgbClr val="000000"/>
                </a:solidFill>
                <a:latin typeface="Arial"/>
                <a:ea typeface="MS Gothic"/>
              </a:rPr>
              <a:t>Nove tipi di disavanzo, con differenti modalità di ripiano</a:t>
            </a:r>
            <a:endParaRPr b="0" lang="it-IT" sz="2800" spc="-1" strike="noStrike">
              <a:latin typeface="Arial"/>
            </a:endParaRPr>
          </a:p>
          <a:p>
            <a:pPr algn="ctr">
              <a:lnSpc>
                <a:spcPct val="100000"/>
              </a:lnSpc>
            </a:pPr>
            <a:r>
              <a:rPr b="1" lang="it-IT" sz="2800" spc="-1" strike="noStrike">
                <a:solidFill>
                  <a:srgbClr val="000000"/>
                </a:solidFill>
                <a:latin typeface="Arial"/>
                <a:ea typeface="MS Gothic"/>
              </a:rPr>
              <a:t>un disavanzo molti disavanzi</a:t>
            </a:r>
            <a:endParaRPr b="0" lang="it-IT" sz="2800" spc="-1" strike="noStrike">
              <a:latin typeface="Arial"/>
            </a:endParaRPr>
          </a:p>
          <a:p>
            <a:pPr algn="ctr">
              <a:lnSpc>
                <a:spcPct val="100000"/>
              </a:lnSpc>
            </a:pPr>
            <a:endParaRPr b="0" lang="it-IT" sz="2800" spc="-1" strike="noStrike">
              <a:latin typeface="Arial"/>
            </a:endParaRPr>
          </a:p>
        </p:txBody>
      </p:sp>
      <p:sp>
        <p:nvSpPr>
          <p:cNvPr id="146" name="CustomShape 3"/>
          <p:cNvSpPr/>
          <p:nvPr/>
        </p:nvSpPr>
        <p:spPr>
          <a:xfrm>
            <a:off x="479520" y="1125360"/>
            <a:ext cx="11161440" cy="5178600"/>
          </a:xfrm>
          <a:prstGeom prst="rect">
            <a:avLst/>
          </a:prstGeom>
          <a:noFill/>
          <a:ln>
            <a:noFill/>
          </a:ln>
        </p:spPr>
        <p:style>
          <a:lnRef idx="0"/>
          <a:fillRef idx="0"/>
          <a:effectRef idx="0"/>
          <a:fontRef idx="minor"/>
        </p:style>
        <p:txBody>
          <a:bodyPr lIns="90000" rIns="90000" tIns="45000" bIns="45000"/>
          <a:p>
            <a:pPr algn="just">
              <a:lnSpc>
                <a:spcPct val="100000"/>
              </a:lnSpc>
            </a:pPr>
            <a:r>
              <a:rPr b="0" lang="it-IT" sz="1800" spc="-1" strike="noStrike">
                <a:solidFill>
                  <a:srgbClr val="000000"/>
                </a:solidFill>
                <a:latin typeface="Times New Roman"/>
                <a:ea typeface="MS Gothic"/>
              </a:rPr>
              <a:t>1) Dal </a:t>
            </a:r>
            <a:r>
              <a:rPr b="0" lang="it-IT" sz="1800" spc="-1" strike="noStrike">
                <a:solidFill>
                  <a:srgbClr val="ff0000"/>
                </a:solidFill>
                <a:latin typeface="Times New Roman"/>
                <a:ea typeface="MS Gothic"/>
              </a:rPr>
              <a:t>disavanzo ordinario </a:t>
            </a:r>
            <a:r>
              <a:rPr b="0" lang="it-IT" sz="1800" spc="-1" strike="noStrike">
                <a:solidFill>
                  <a:srgbClr val="000000"/>
                </a:solidFill>
                <a:latin typeface="Times New Roman"/>
                <a:ea typeface="MS Gothic"/>
              </a:rPr>
              <a:t>di amministrazione art. 188 del D. lgs. 267/2000 (tre anni ma non oltre la durata della consiliatura);</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2) Da </a:t>
            </a:r>
            <a:r>
              <a:rPr b="0" lang="it-IT" sz="1800" spc="-1" strike="noStrike">
                <a:solidFill>
                  <a:srgbClr val="ff0000"/>
                </a:solidFill>
                <a:latin typeface="Times New Roman"/>
                <a:ea typeface="MS Gothic"/>
              </a:rPr>
              <a:t>riaccertamento straordinario </a:t>
            </a:r>
            <a:r>
              <a:rPr b="0" lang="it-IT" sz="1800" spc="-1" strike="noStrike">
                <a:solidFill>
                  <a:srgbClr val="000000"/>
                </a:solidFill>
                <a:latin typeface="Times New Roman"/>
                <a:ea typeface="MS Gothic"/>
              </a:rPr>
              <a:t>dei residui (in 30 anni);</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3) Dalla contabilizzazione del </a:t>
            </a:r>
            <a:r>
              <a:rPr b="0" lang="it-IT" sz="1800" spc="-1" strike="noStrike">
                <a:solidFill>
                  <a:srgbClr val="ff0000"/>
                </a:solidFill>
                <a:latin typeface="Times New Roman"/>
                <a:ea typeface="MS Gothic"/>
              </a:rPr>
              <a:t>Fondo Anticipazione di liquidità </a:t>
            </a:r>
            <a:r>
              <a:rPr b="0" lang="it-IT" sz="1800" spc="-1" strike="noStrike">
                <a:solidFill>
                  <a:srgbClr val="000000"/>
                </a:solidFill>
                <a:latin typeface="Times New Roman"/>
                <a:ea typeface="MS Gothic"/>
              </a:rPr>
              <a:t>a seguito delle sentenze della Corte Costituzionale nr.4/2020 e n. 80/2021 (fino ad un massimo di 10 anni in quote costanti)</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4) Dal passaggio del calcolo </a:t>
            </a:r>
            <a:r>
              <a:rPr b="0" lang="it-IT" sz="1800" spc="-1" strike="noStrike">
                <a:solidFill>
                  <a:srgbClr val="ff0000"/>
                </a:solidFill>
                <a:latin typeface="Times New Roman"/>
                <a:ea typeface="MS Gothic"/>
              </a:rPr>
              <a:t>del Fondo crediti dubbia esigibilità </a:t>
            </a:r>
            <a:r>
              <a:rPr b="0" lang="it-IT" sz="1800" spc="-1" strike="noStrike">
                <a:solidFill>
                  <a:srgbClr val="000000"/>
                </a:solidFill>
                <a:latin typeface="Times New Roman"/>
                <a:ea typeface="MS Gothic"/>
              </a:rPr>
              <a:t>con il metodo semplificato al metodo ordinario (in 15 anni a partire dal 2021);</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5) Dal </a:t>
            </a:r>
            <a:r>
              <a:rPr b="0" lang="it-IT" sz="1800" spc="-1" strike="noStrike">
                <a:solidFill>
                  <a:srgbClr val="ff0000"/>
                </a:solidFill>
                <a:latin typeface="Times New Roman"/>
                <a:ea typeface="MS Gothic"/>
              </a:rPr>
              <a:t>mancato trasferimento di somme dovute da altri livelli di governo</a:t>
            </a:r>
            <a:r>
              <a:rPr b="0" lang="it-IT" sz="1800" spc="-1" strike="noStrike">
                <a:solidFill>
                  <a:srgbClr val="000000"/>
                </a:solidFill>
                <a:latin typeface="Times New Roman"/>
                <a:ea typeface="MS Gothic"/>
              </a:rPr>
              <a:t>, a seguito di sentenze della Corte Costituzionale e di sentenze esecutive di altre giurisdizioni, come previsto dall’art. 1 comma 876 della L 160/2019 (in tre anni);</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6) Da </a:t>
            </a:r>
            <a:r>
              <a:rPr b="0" lang="it-IT" sz="1800" spc="-1" strike="noStrike">
                <a:solidFill>
                  <a:srgbClr val="ff0000"/>
                </a:solidFill>
                <a:latin typeface="Times New Roman"/>
                <a:ea typeface="MS Gothic"/>
              </a:rPr>
              <a:t>disavanzo tecnico </a:t>
            </a:r>
            <a:r>
              <a:rPr b="0" lang="it-IT" sz="1800" spc="-1" strike="noStrike">
                <a:solidFill>
                  <a:srgbClr val="000000"/>
                </a:solidFill>
                <a:latin typeface="Times New Roman"/>
                <a:ea typeface="MS Gothic"/>
              </a:rPr>
              <a:t>(art. 3 comma 13- 14 D. Lgs, 118/2011);</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7) Dallo </a:t>
            </a:r>
            <a:r>
              <a:rPr b="0" lang="it-IT" sz="1800" spc="-1" strike="noStrike">
                <a:solidFill>
                  <a:srgbClr val="ff0000"/>
                </a:solidFill>
                <a:latin typeface="Times New Roman"/>
                <a:ea typeface="MS Gothic"/>
              </a:rPr>
              <a:t>stralcio delle cartelle esattoriali fino a 1.000 euro</a:t>
            </a:r>
            <a:r>
              <a:rPr b="0" lang="it-IT" sz="1800" spc="-1" strike="noStrike">
                <a:solidFill>
                  <a:srgbClr val="000000"/>
                </a:solidFill>
                <a:latin typeface="Times New Roman"/>
                <a:ea typeface="MS Gothic"/>
              </a:rPr>
              <a:t>, art. 11 bis comma 6 D.L. 135/2018 (in 5 anni);</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8) Da </a:t>
            </a:r>
            <a:r>
              <a:rPr b="0" lang="it-IT" sz="1800" spc="-1" strike="noStrike">
                <a:solidFill>
                  <a:srgbClr val="ff0000"/>
                </a:solidFill>
                <a:latin typeface="Times New Roman"/>
                <a:ea typeface="MS Gothic"/>
              </a:rPr>
              <a:t>piano di riequilibrio economico – finanziario </a:t>
            </a:r>
            <a:r>
              <a:rPr b="0" lang="it-IT" sz="1800" spc="-1" strike="noStrike">
                <a:solidFill>
                  <a:srgbClr val="000000"/>
                </a:solidFill>
                <a:latin typeface="Times New Roman"/>
                <a:ea typeface="MS Gothic"/>
              </a:rPr>
              <a:t>(da 4 a 20 anni ex art. 243 bis TUEL);</a:t>
            </a:r>
            <a:endParaRPr b="0" lang="it-IT" sz="1800" spc="-1" strike="noStrike">
              <a:latin typeface="Arial"/>
            </a:endParaRPr>
          </a:p>
          <a:p>
            <a:pPr algn="just">
              <a:lnSpc>
                <a:spcPct val="100000"/>
              </a:lnSpc>
            </a:pPr>
            <a:endParaRPr b="0" lang="it-IT" sz="1800" spc="-1" strike="noStrike">
              <a:latin typeface="Arial"/>
            </a:endParaRPr>
          </a:p>
          <a:p>
            <a:pPr algn="just">
              <a:lnSpc>
                <a:spcPct val="100000"/>
              </a:lnSpc>
            </a:pPr>
            <a:r>
              <a:rPr b="0" lang="it-IT" sz="1800" spc="-1" strike="noStrike">
                <a:solidFill>
                  <a:srgbClr val="000000"/>
                </a:solidFill>
                <a:latin typeface="Times New Roman"/>
                <a:ea typeface="MS Gothic"/>
              </a:rPr>
              <a:t>9) Da </a:t>
            </a:r>
            <a:r>
              <a:rPr b="0" lang="it-IT" sz="1800" spc="-1" strike="noStrike">
                <a:solidFill>
                  <a:srgbClr val="ff0000"/>
                </a:solidFill>
                <a:latin typeface="Times New Roman"/>
                <a:ea typeface="MS Gothic"/>
              </a:rPr>
              <a:t>rideterminazione risultato di amministrazione </a:t>
            </a:r>
            <a:r>
              <a:rPr b="0" lang="it-IT" sz="1800" spc="-1" strike="noStrike">
                <a:solidFill>
                  <a:srgbClr val="000000"/>
                </a:solidFill>
                <a:latin typeface="Times New Roman"/>
                <a:ea typeface="MS Gothic"/>
              </a:rPr>
              <a:t>a seguito di rilievo Corte Conti a seguito di revisione rendiconto 2019 ex sentenza Corte Costituzionale 4/2020 che ha dichiarato illegittimo art. 2 comma 6 DL 78/2015</a:t>
            </a:r>
            <a:r>
              <a:rPr b="0" lang="it-IT" sz="1800" spc="-1" strike="noStrike">
                <a:solidFill>
                  <a:srgbClr val="ff0000"/>
                </a:solidFill>
                <a:latin typeface="Times New Roman"/>
                <a:ea typeface="MS Gothic"/>
              </a:rPr>
              <a:t>.</a:t>
            </a:r>
            <a:endParaRPr b="0" lang="it-IT" sz="1800" spc="-1" strike="noStrike">
              <a:latin typeface="Arial"/>
            </a:endParaRPr>
          </a:p>
        </p:txBody>
      </p:sp>
      <p:pic>
        <p:nvPicPr>
          <p:cNvPr id="147" name="Immagine 1" descr=""/>
          <p:cNvPicPr/>
          <p:nvPr/>
        </p:nvPicPr>
        <p:blipFill>
          <a:blip r:embed="rId1"/>
          <a:stretch/>
        </p:blipFill>
        <p:spPr>
          <a:xfrm>
            <a:off x="479520" y="165240"/>
            <a:ext cx="671040" cy="493200"/>
          </a:xfrm>
          <a:prstGeom prst="rect">
            <a:avLst/>
          </a:prstGeom>
          <a:ln>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4EF5A007-B131-4532-920E-DB754634827F}"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49" name="CustomShape 2"/>
          <p:cNvSpPr/>
          <p:nvPr/>
        </p:nvSpPr>
        <p:spPr>
          <a:xfrm>
            <a:off x="803160" y="549360"/>
            <a:ext cx="1058508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0000"/>
                </a:solidFill>
                <a:latin typeface="Arial"/>
                <a:ea typeface="MS Gothic"/>
              </a:rPr>
              <a:t>RENDICONTO DELLA GESTIONE</a:t>
            </a:r>
            <a:endParaRPr b="0" lang="it-IT" sz="2800" spc="-1" strike="noStrike">
              <a:latin typeface="Arial"/>
            </a:endParaRPr>
          </a:p>
        </p:txBody>
      </p:sp>
      <p:sp>
        <p:nvSpPr>
          <p:cNvPr id="150" name="CustomShape 3"/>
          <p:cNvSpPr/>
          <p:nvPr/>
        </p:nvSpPr>
        <p:spPr>
          <a:xfrm>
            <a:off x="406440" y="1341360"/>
            <a:ext cx="11377080" cy="3624840"/>
          </a:xfrm>
          <a:prstGeom prst="rect">
            <a:avLst/>
          </a:prstGeom>
          <a:noFill/>
          <a:ln>
            <a:noFill/>
          </a:ln>
        </p:spPr>
        <p:style>
          <a:lnRef idx="0"/>
          <a:fillRef idx="0"/>
          <a:effectRef idx="0"/>
          <a:fontRef idx="minor"/>
        </p:style>
        <p:txBody>
          <a:bodyPr lIns="90000" rIns="90000" tIns="45000" bIns="45000"/>
          <a:p>
            <a:pPr algn="ctr">
              <a:lnSpc>
                <a:spcPct val="100000"/>
              </a:lnSpc>
            </a:pPr>
            <a:r>
              <a:rPr b="1" i="1" lang="it-IT" sz="2800" spc="-1" strike="noStrike">
                <a:solidFill>
                  <a:srgbClr val="000000"/>
                </a:solidFill>
                <a:latin typeface="Times New Roman"/>
                <a:ea typeface="MS Gothic"/>
              </a:rPr>
              <a:t>Art. 188. Disavanzo di amministrazione</a:t>
            </a:r>
            <a:endParaRPr b="0" lang="it-IT" sz="2800" spc="-1" strike="noStrike">
              <a:latin typeface="Arial"/>
            </a:endParaRPr>
          </a:p>
          <a:p>
            <a:pPr algn="ctr">
              <a:lnSpc>
                <a:spcPct val="100000"/>
              </a:lnSpc>
            </a:pPr>
            <a:endParaRPr b="0" lang="it-IT" sz="2800" spc="-1" strike="noStrike">
              <a:latin typeface="Arial"/>
            </a:endParaRPr>
          </a:p>
          <a:p>
            <a:pPr algn="just">
              <a:lnSpc>
                <a:spcPct val="100000"/>
              </a:lnSpc>
            </a:pPr>
            <a:r>
              <a:rPr b="0" i="1" lang="it-IT" sz="2800" spc="-1" strike="noStrike">
                <a:solidFill>
                  <a:srgbClr val="000000"/>
                </a:solidFill>
                <a:latin typeface="Times New Roman"/>
                <a:ea typeface="MS Gothic"/>
              </a:rPr>
              <a:t>1-quater. Agli enti locali che presentino, nell'ultimo rendiconto deliberato, </a:t>
            </a:r>
            <a:r>
              <a:rPr b="0" i="1" lang="it-IT" sz="2800" spc="-1" strike="noStrike">
                <a:solidFill>
                  <a:srgbClr val="ff0000"/>
                </a:solidFill>
                <a:latin typeface="Times New Roman"/>
                <a:ea typeface="MS Gothic"/>
              </a:rPr>
              <a:t>un disavanzo di amministrazione ovvero debiti fuori bilancio, </a:t>
            </a:r>
            <a:r>
              <a:rPr b="0" i="1" lang="it-IT" sz="2800" spc="-1" strike="noStrike">
                <a:solidFill>
                  <a:srgbClr val="000000"/>
                </a:solidFill>
                <a:latin typeface="Times New Roman"/>
                <a:ea typeface="MS Gothic"/>
              </a:rPr>
              <a:t>ancorché da riconoscere, </a:t>
            </a:r>
            <a:r>
              <a:rPr b="0" i="1" lang="it-IT" sz="2800" spc="-1" strike="noStrike">
                <a:solidFill>
                  <a:srgbClr val="ff0000"/>
                </a:solidFill>
                <a:latin typeface="Times New Roman"/>
                <a:ea typeface="MS Gothic"/>
              </a:rPr>
              <a:t>nelle more </a:t>
            </a:r>
            <a:r>
              <a:rPr b="0" i="1" lang="it-IT" sz="2800" spc="-1" strike="noStrike">
                <a:solidFill>
                  <a:srgbClr val="000000"/>
                </a:solidFill>
                <a:latin typeface="Times New Roman"/>
                <a:ea typeface="MS Gothic"/>
              </a:rPr>
              <a:t>della variazione di bilancio che dispone la </a:t>
            </a:r>
            <a:r>
              <a:rPr b="0" i="1" lang="it-IT" sz="2800" spc="-1" strike="noStrike">
                <a:solidFill>
                  <a:srgbClr val="ff0000"/>
                </a:solidFill>
                <a:latin typeface="Times New Roman"/>
                <a:ea typeface="MS Gothic"/>
              </a:rPr>
              <a:t>copertura del disavanzo e del riconoscimento e finanziamento del debito fuori bilancio</a:t>
            </a:r>
            <a:r>
              <a:rPr b="0" i="1" lang="it-IT" sz="2800" spc="-1" strike="noStrike">
                <a:solidFill>
                  <a:srgbClr val="000000"/>
                </a:solidFill>
                <a:latin typeface="Times New Roman"/>
                <a:ea typeface="MS Gothic"/>
              </a:rPr>
              <a:t>, </a:t>
            </a:r>
            <a:r>
              <a:rPr b="1" i="1" lang="it-IT" sz="2800" spc="-1" strike="noStrike">
                <a:solidFill>
                  <a:srgbClr val="000000"/>
                </a:solidFill>
                <a:latin typeface="Times New Roman"/>
                <a:ea typeface="MS Gothic"/>
              </a:rPr>
              <a:t>è fatto divieto di assumere impegni e pagare spese per servizi non espressamente previsti per legge.</a:t>
            </a:r>
            <a:r>
              <a:rPr b="0" i="1" lang="it-IT" sz="2800" spc="-1" strike="noStrike">
                <a:solidFill>
                  <a:srgbClr val="000000"/>
                </a:solidFill>
                <a:latin typeface="Times New Roman"/>
                <a:ea typeface="MS Gothic"/>
              </a:rPr>
              <a:t> Sono fatte salve le spese da sostenere a fronte di impegni già assunti nei precedenti esercizio</a:t>
            </a:r>
            <a:endParaRPr b="0" lang="it-IT" sz="2800" spc="-1" strike="noStrike">
              <a:latin typeface="Arial"/>
            </a:endParaRPr>
          </a:p>
        </p:txBody>
      </p:sp>
      <p:pic>
        <p:nvPicPr>
          <p:cNvPr id="151" name="Immagine 1" descr=""/>
          <p:cNvPicPr/>
          <p:nvPr/>
        </p:nvPicPr>
        <p:blipFill>
          <a:blip r:embed="rId1"/>
          <a:stretch/>
        </p:blipFill>
        <p:spPr>
          <a:xfrm>
            <a:off x="1055520" y="563400"/>
            <a:ext cx="671040" cy="493200"/>
          </a:xfrm>
          <a:prstGeom prst="rect">
            <a:avLst/>
          </a:prstGeom>
          <a:ln>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5FA783AE-A457-43D1-84F4-768A4CD7EF23}"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53" name="CustomShape 2"/>
          <p:cNvSpPr/>
          <p:nvPr/>
        </p:nvSpPr>
        <p:spPr>
          <a:xfrm>
            <a:off x="1504800" y="330120"/>
            <a:ext cx="9143640" cy="45612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400" spc="-1" strike="noStrike">
                <a:solidFill>
                  <a:srgbClr val="000000"/>
                </a:solidFill>
                <a:latin typeface="Arial"/>
                <a:ea typeface="MS Gothic"/>
              </a:rPr>
              <a:t>BILANCIO Avanzo Disavanzo trattamento contabile</a:t>
            </a:r>
            <a:endParaRPr b="0" lang="it-IT" sz="2400" spc="-1" strike="noStrike">
              <a:latin typeface="Arial"/>
            </a:endParaRPr>
          </a:p>
        </p:txBody>
      </p:sp>
      <p:pic>
        <p:nvPicPr>
          <p:cNvPr id="154" name="Immagine 1" descr=""/>
          <p:cNvPicPr/>
          <p:nvPr/>
        </p:nvPicPr>
        <p:blipFill>
          <a:blip r:embed="rId1"/>
          <a:stretch/>
        </p:blipFill>
        <p:spPr>
          <a:xfrm>
            <a:off x="841320" y="298440"/>
            <a:ext cx="663120" cy="493200"/>
          </a:xfrm>
          <a:prstGeom prst="rect">
            <a:avLst/>
          </a:prstGeom>
          <a:ln>
            <a:noFill/>
          </a:ln>
        </p:spPr>
      </p:pic>
      <p:pic>
        <p:nvPicPr>
          <p:cNvPr id="155" name="Immagine 6" descr=""/>
          <p:cNvPicPr/>
          <p:nvPr/>
        </p:nvPicPr>
        <p:blipFill>
          <a:blip r:embed="rId2"/>
          <a:stretch/>
        </p:blipFill>
        <p:spPr>
          <a:xfrm>
            <a:off x="655560" y="1222200"/>
            <a:ext cx="4101840" cy="2087280"/>
          </a:xfrm>
          <a:prstGeom prst="rect">
            <a:avLst/>
          </a:prstGeom>
          <a:ln>
            <a:noFill/>
          </a:ln>
        </p:spPr>
      </p:pic>
      <p:pic>
        <p:nvPicPr>
          <p:cNvPr id="156" name="Immagine 7" descr=""/>
          <p:cNvPicPr/>
          <p:nvPr/>
        </p:nvPicPr>
        <p:blipFill>
          <a:blip r:embed="rId3"/>
          <a:stretch/>
        </p:blipFill>
        <p:spPr>
          <a:xfrm>
            <a:off x="5303880" y="1222200"/>
            <a:ext cx="4679640" cy="2087280"/>
          </a:xfrm>
          <a:prstGeom prst="rect">
            <a:avLst/>
          </a:prstGeom>
          <a:ln>
            <a:noFill/>
          </a:ln>
        </p:spPr>
      </p:pic>
      <p:pic>
        <p:nvPicPr>
          <p:cNvPr id="157" name="Immagine 8" descr=""/>
          <p:cNvPicPr/>
          <p:nvPr/>
        </p:nvPicPr>
        <p:blipFill>
          <a:blip r:embed="rId4"/>
          <a:stretch/>
        </p:blipFill>
        <p:spPr>
          <a:xfrm>
            <a:off x="655560" y="3548160"/>
            <a:ext cx="5471640" cy="2504880"/>
          </a:xfrm>
          <a:prstGeom prst="rect">
            <a:avLst/>
          </a:prstGeom>
          <a:ln>
            <a:noFill/>
          </a:ln>
        </p:spPr>
      </p:pic>
      <p:pic>
        <p:nvPicPr>
          <p:cNvPr id="158" name="Immagine 1" descr=""/>
          <p:cNvPicPr/>
          <p:nvPr/>
        </p:nvPicPr>
        <p:blipFill>
          <a:blip r:embed="rId5"/>
          <a:stretch/>
        </p:blipFill>
        <p:spPr>
          <a:xfrm>
            <a:off x="6383160" y="3524400"/>
            <a:ext cx="5041440" cy="250488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3C69F66E-608E-476D-80A0-9C42672B73FB}"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60" name="CustomShape 2"/>
          <p:cNvSpPr/>
          <p:nvPr/>
        </p:nvSpPr>
        <p:spPr>
          <a:xfrm>
            <a:off x="142920" y="157320"/>
            <a:ext cx="11982240" cy="5169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800" spc="-1" strike="noStrike">
                <a:solidFill>
                  <a:srgbClr val="000000"/>
                </a:solidFill>
                <a:latin typeface="Arial"/>
                <a:ea typeface="MS Gothic"/>
              </a:rPr>
              <a:t>    </a:t>
            </a:r>
            <a:r>
              <a:rPr b="1" lang="it-IT" sz="2800" spc="-1" strike="noStrike">
                <a:solidFill>
                  <a:srgbClr val="000000"/>
                </a:solidFill>
                <a:latin typeface="Arial"/>
                <a:ea typeface="MS Gothic"/>
              </a:rPr>
              <a:t>TRATTAMENTO CONTABILE - ESEMPI</a:t>
            </a:r>
            <a:endParaRPr b="0" lang="it-IT" sz="2800" spc="-1" strike="noStrike">
              <a:latin typeface="Arial"/>
            </a:endParaRPr>
          </a:p>
        </p:txBody>
      </p:sp>
      <p:sp>
        <p:nvSpPr>
          <p:cNvPr id="161" name="CustomShape 3"/>
          <p:cNvSpPr/>
          <p:nvPr/>
        </p:nvSpPr>
        <p:spPr>
          <a:xfrm>
            <a:off x="-312840" y="5877000"/>
            <a:ext cx="12129840" cy="36468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800" spc="-1" strike="noStrike">
                <a:solidFill>
                  <a:srgbClr val="0563c1"/>
                </a:solidFill>
                <a:latin typeface="Times New Roman"/>
                <a:ea typeface="MS Gothic"/>
                <a:hlinkClick r:id="rId1"/>
              </a:rPr>
              <a:t>https://www.youtube.com/watch?v=lLmVq9bHk80</a:t>
            </a:r>
            <a:endParaRPr b="0" lang="it-IT" sz="1800" spc="-1" strike="noStrike">
              <a:latin typeface="Arial"/>
            </a:endParaRPr>
          </a:p>
        </p:txBody>
      </p:sp>
      <p:pic>
        <p:nvPicPr>
          <p:cNvPr id="162" name="Immagine 1" descr=""/>
          <p:cNvPicPr/>
          <p:nvPr/>
        </p:nvPicPr>
        <p:blipFill>
          <a:blip r:embed="rId2"/>
          <a:stretch/>
        </p:blipFill>
        <p:spPr>
          <a:xfrm>
            <a:off x="122400" y="789120"/>
            <a:ext cx="11877480" cy="5087520"/>
          </a:xfrm>
          <a:prstGeom prst="rect">
            <a:avLst/>
          </a:prstGeom>
          <a:ln>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8183520" y="620640"/>
            <a:ext cx="1944360" cy="366480"/>
          </a:xfrm>
          <a:prstGeom prst="rect">
            <a:avLst/>
          </a:prstGeom>
          <a:noFill/>
          <a:ln>
            <a:noFill/>
          </a:ln>
        </p:spPr>
        <p:style>
          <a:lnRef idx="0"/>
          <a:fillRef idx="0"/>
          <a:effectRef idx="0"/>
          <a:fontRef idx="minor"/>
        </p:style>
      </p:sp>
      <p:sp>
        <p:nvSpPr>
          <p:cNvPr id="164" name="CustomShape 2"/>
          <p:cNvSpPr/>
          <p:nvPr/>
        </p:nvSpPr>
        <p:spPr>
          <a:xfrm>
            <a:off x="2141640" y="461880"/>
            <a:ext cx="8000640" cy="1309320"/>
          </a:xfrm>
          <a:prstGeom prst="rect">
            <a:avLst/>
          </a:prstGeom>
          <a:noFill/>
          <a:ln>
            <a:noFill/>
          </a:ln>
        </p:spPr>
        <p:style>
          <a:lnRef idx="0"/>
          <a:fillRef idx="0"/>
          <a:effectRef idx="0"/>
          <a:fontRef idx="minor"/>
        </p:style>
        <p:txBody>
          <a:bodyPr lIns="90000" rIns="90000" tIns="45000" bIns="45000"/>
          <a:p>
            <a:pPr algn="ctr">
              <a:lnSpc>
                <a:spcPct val="100000"/>
              </a:lnSpc>
            </a:pPr>
            <a:r>
              <a:rPr b="1" lang="it-IT" sz="4000" spc="-1" strike="noStrike">
                <a:solidFill>
                  <a:srgbClr val="c72505"/>
                </a:solidFill>
                <a:latin typeface="Comic Sans MS"/>
                <a:ea typeface="MS Gothic"/>
              </a:rPr>
              <a:t>Grazie per l’attenzione</a:t>
            </a:r>
            <a:endParaRPr b="0" lang="it-IT" sz="4000" spc="-1" strike="noStrike">
              <a:latin typeface="Arial"/>
            </a:endParaRPr>
          </a:p>
          <a:p>
            <a:pPr algn="ctr">
              <a:lnSpc>
                <a:spcPct val="100000"/>
              </a:lnSpc>
            </a:pPr>
            <a:r>
              <a:rPr b="1" lang="it-IT" sz="4000" spc="-1" strike="noStrike">
                <a:solidFill>
                  <a:srgbClr val="c72505"/>
                </a:solidFill>
                <a:latin typeface="Comic Sans MS"/>
                <a:ea typeface="MS Gothic"/>
              </a:rPr>
              <a:t>Buon lavoro !!!!!!!!!!!!</a:t>
            </a:r>
            <a:endParaRPr b="0" lang="it-IT" sz="4000" spc="-1" strike="noStrike">
              <a:latin typeface="Arial"/>
            </a:endParaRPr>
          </a:p>
        </p:txBody>
      </p:sp>
      <p:sp>
        <p:nvSpPr>
          <p:cNvPr id="165" name="CustomShape 3"/>
          <p:cNvSpPr/>
          <p:nvPr/>
        </p:nvSpPr>
        <p:spPr>
          <a:xfrm>
            <a:off x="1523880" y="-33480"/>
            <a:ext cx="183960" cy="523440"/>
          </a:xfrm>
          <a:prstGeom prst="rect">
            <a:avLst/>
          </a:prstGeom>
          <a:noFill/>
          <a:ln>
            <a:noFill/>
          </a:ln>
        </p:spPr>
        <p:style>
          <a:lnRef idx="0"/>
          <a:fillRef idx="0"/>
          <a:effectRef idx="0"/>
          <a:fontRef idx="minor"/>
        </p:style>
      </p:sp>
      <p:pic>
        <p:nvPicPr>
          <p:cNvPr id="166" name="Immagine 1" descr=""/>
          <p:cNvPicPr/>
          <p:nvPr/>
        </p:nvPicPr>
        <p:blipFill>
          <a:blip r:embed="rId1"/>
          <a:stretch/>
        </p:blipFill>
        <p:spPr>
          <a:xfrm>
            <a:off x="479520" y="1785960"/>
            <a:ext cx="10991520" cy="47336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27A6A3BC-A7E3-4146-870B-6DC8F9FA196A}"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96" name="CustomShape 2"/>
          <p:cNvSpPr/>
          <p:nvPr/>
        </p:nvSpPr>
        <p:spPr>
          <a:xfrm>
            <a:off x="1271520" y="439560"/>
            <a:ext cx="9143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Arial"/>
                <a:ea typeface="MS Gothic"/>
              </a:rPr>
              <a:t>D.LGS 267/2000 Tuel</a:t>
            </a:r>
            <a:endParaRPr b="0" lang="it-IT" sz="3200" spc="-1" strike="noStrike">
              <a:latin typeface="Arial"/>
            </a:endParaRPr>
          </a:p>
        </p:txBody>
      </p:sp>
      <p:sp>
        <p:nvSpPr>
          <p:cNvPr id="97" name="CustomShape 3"/>
          <p:cNvSpPr/>
          <p:nvPr/>
        </p:nvSpPr>
        <p:spPr>
          <a:xfrm>
            <a:off x="982800" y="1378080"/>
            <a:ext cx="10369080" cy="363492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1" i="1" lang="it-IT" sz="2400" spc="-1" strike="noStrike">
                <a:solidFill>
                  <a:srgbClr val="000000"/>
                </a:solidFill>
                <a:latin typeface="Times New Roman"/>
                <a:ea typeface="MS Gothic"/>
              </a:rPr>
              <a:t>Art. 186. Risultato contabile di amministrazione</a:t>
            </a:r>
            <a:endParaRPr b="0" lang="it-IT" sz="2400" spc="-1" strike="noStrike">
              <a:latin typeface="Arial"/>
            </a:endParaRPr>
          </a:p>
          <a:p>
            <a:pPr algn="just">
              <a:lnSpc>
                <a:spcPct val="90000"/>
              </a:lnSpc>
              <a:spcBef>
                <a:spcPts val="1001"/>
              </a:spcBef>
            </a:pPr>
            <a:r>
              <a:rPr b="0" i="1" lang="it-IT" sz="2400" spc="-1" strike="noStrike">
                <a:solidFill>
                  <a:srgbClr val="000000"/>
                </a:solidFill>
                <a:latin typeface="Times New Roman"/>
                <a:ea typeface="MS Gothic"/>
              </a:rPr>
              <a:t>1. Il risultato contabile di amministrazione è accertato con l'approvazione del rendiconto dell'ultimo esercizio chiuso ed è pari al fondo di cassa aumentato dei residui attivi e diminuito dei residui passivi. Tale risultato non comprende le risorse accertate che hanno finanziato spese impegnate con imputazione agli esercizi successivi, rappresentate dal fondo pluriennale vincolato determinato in spesa del conto del bilancio.</a:t>
            </a:r>
            <a:endParaRPr b="0" lang="it-IT" sz="2400" spc="-1" strike="noStrike">
              <a:latin typeface="Arial"/>
            </a:endParaRPr>
          </a:p>
          <a:p>
            <a:pPr algn="just">
              <a:lnSpc>
                <a:spcPct val="90000"/>
              </a:lnSpc>
              <a:spcBef>
                <a:spcPts val="1001"/>
              </a:spcBef>
            </a:pPr>
            <a:r>
              <a:rPr b="0" i="1" lang="it-IT" sz="2400" spc="-1" strike="noStrike">
                <a:solidFill>
                  <a:srgbClr val="ff0000"/>
                </a:solidFill>
                <a:latin typeface="Times New Roman"/>
                <a:ea typeface="MS Gothic"/>
              </a:rPr>
              <a:t>1-bis. In occasione dell'approvazione del bilancio di previsione </a:t>
            </a:r>
            <a:r>
              <a:rPr b="1" i="1" lang="it-IT" sz="2400" spc="-1" strike="noStrike">
                <a:solidFill>
                  <a:srgbClr val="000000"/>
                </a:solidFill>
                <a:latin typeface="Times New Roman"/>
                <a:ea typeface="MS Gothic"/>
              </a:rPr>
              <a:t>è determinato l'importo del risultato di amministrazione presunto </a:t>
            </a:r>
            <a:r>
              <a:rPr b="0" i="1" lang="it-IT" sz="2400" spc="-1" strike="noStrike">
                <a:solidFill>
                  <a:srgbClr val="ff0000"/>
                </a:solidFill>
                <a:latin typeface="Times New Roman"/>
                <a:ea typeface="MS Gothic"/>
              </a:rPr>
              <a:t>dell'esercizio precedente cui il bilancio si riferisce.</a:t>
            </a:r>
            <a:endParaRPr b="0" lang="it-IT" sz="2400" spc="-1" strike="noStrike">
              <a:latin typeface="Arial"/>
            </a:endParaRPr>
          </a:p>
        </p:txBody>
      </p:sp>
      <p:pic>
        <p:nvPicPr>
          <p:cNvPr id="98" name="Immagine 1" descr=""/>
          <p:cNvPicPr/>
          <p:nvPr/>
        </p:nvPicPr>
        <p:blipFill>
          <a:blip r:embed="rId1"/>
          <a:stretch/>
        </p:blipFill>
        <p:spPr>
          <a:xfrm>
            <a:off x="841320" y="731880"/>
            <a:ext cx="663120" cy="493200"/>
          </a:xfrm>
          <a:prstGeom prst="rect">
            <a:avLst/>
          </a:prstGeom>
          <a:ln>
            <a:noFill/>
          </a:ln>
        </p:spPr>
      </p:pic>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1117B78E-4130-431C-8593-17B07611F808}" type="slidenum">
              <a:rPr b="0" lang="it-IT" sz="1400" spc="-1" strike="noStrike">
                <a:solidFill>
                  <a:srgbClr val="000000"/>
                </a:solidFill>
                <a:latin typeface="Arial"/>
                <a:ea typeface="MS Gothic"/>
              </a:rPr>
              <a:t>&lt;numero&gt;</a:t>
            </a:fld>
            <a:endParaRPr b="0" lang="it-IT" sz="1400" spc="-1" strike="noStrike">
              <a:latin typeface="Arial"/>
            </a:endParaRPr>
          </a:p>
        </p:txBody>
      </p:sp>
      <p:pic>
        <p:nvPicPr>
          <p:cNvPr id="100" name="Immagine 1" descr=""/>
          <p:cNvPicPr/>
          <p:nvPr/>
        </p:nvPicPr>
        <p:blipFill>
          <a:blip r:embed="rId1"/>
          <a:stretch/>
        </p:blipFill>
        <p:spPr>
          <a:xfrm>
            <a:off x="263520" y="189000"/>
            <a:ext cx="663120" cy="493200"/>
          </a:xfrm>
          <a:prstGeom prst="rect">
            <a:avLst/>
          </a:prstGeom>
          <a:ln>
            <a:noFill/>
          </a:ln>
        </p:spPr>
      </p:pic>
      <p:pic>
        <p:nvPicPr>
          <p:cNvPr id="101" name="Immagine 2" descr=""/>
          <p:cNvPicPr/>
          <p:nvPr/>
        </p:nvPicPr>
        <p:blipFill>
          <a:blip r:embed="rId2"/>
          <a:stretch/>
        </p:blipFill>
        <p:spPr>
          <a:xfrm>
            <a:off x="479520" y="404640"/>
            <a:ext cx="11232720" cy="5687640"/>
          </a:xfrm>
          <a:prstGeom prst="rect">
            <a:avLst/>
          </a:prstGeom>
          <a:ln>
            <a:noFill/>
          </a:ln>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01855BA5-3CC2-4AAB-AE79-03F1A9C2A0C9}" type="slidenum">
              <a:rPr b="0" lang="it-IT" sz="1400" spc="-1" strike="noStrike">
                <a:solidFill>
                  <a:srgbClr val="000000"/>
                </a:solidFill>
                <a:latin typeface="Arial"/>
                <a:ea typeface="MS Gothic"/>
              </a:rPr>
              <a:t>&lt;numero&gt;</a:t>
            </a:fld>
            <a:endParaRPr b="0" lang="it-IT" sz="1400" spc="-1" strike="noStrike">
              <a:latin typeface="Arial"/>
            </a:endParaRPr>
          </a:p>
        </p:txBody>
      </p:sp>
      <p:pic>
        <p:nvPicPr>
          <p:cNvPr id="103" name="Immagine 1" descr=""/>
          <p:cNvPicPr/>
          <p:nvPr/>
        </p:nvPicPr>
        <p:blipFill>
          <a:blip r:embed="rId1"/>
          <a:stretch/>
        </p:blipFill>
        <p:spPr>
          <a:xfrm>
            <a:off x="263520" y="115920"/>
            <a:ext cx="663120" cy="493200"/>
          </a:xfrm>
          <a:prstGeom prst="rect">
            <a:avLst/>
          </a:prstGeom>
          <a:ln>
            <a:noFill/>
          </a:ln>
        </p:spPr>
      </p:pic>
      <p:pic>
        <p:nvPicPr>
          <p:cNvPr id="104" name="Immagine 1" descr=""/>
          <p:cNvPicPr/>
          <p:nvPr/>
        </p:nvPicPr>
        <p:blipFill>
          <a:blip r:embed="rId2"/>
          <a:stretch/>
        </p:blipFill>
        <p:spPr>
          <a:xfrm>
            <a:off x="1055520" y="404640"/>
            <a:ext cx="10713600" cy="5839920"/>
          </a:xfrm>
          <a:prstGeom prst="rect">
            <a:avLst/>
          </a:prstGeom>
          <a:ln>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B2FC5F4D-B06D-41C4-8161-351AE62E2A9F}"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06" name="CustomShape 2"/>
          <p:cNvSpPr/>
          <p:nvPr/>
        </p:nvSpPr>
        <p:spPr>
          <a:xfrm>
            <a:off x="1173240" y="601560"/>
            <a:ext cx="9143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Arial"/>
                <a:ea typeface="MS Gothic"/>
              </a:rPr>
              <a:t>D.LGS 267/2000 Tuel</a:t>
            </a:r>
            <a:endParaRPr b="0" lang="it-IT" sz="3200" spc="-1" strike="noStrike">
              <a:latin typeface="Arial"/>
            </a:endParaRPr>
          </a:p>
        </p:txBody>
      </p:sp>
      <p:sp>
        <p:nvSpPr>
          <p:cNvPr id="107" name="CustomShape 3"/>
          <p:cNvSpPr/>
          <p:nvPr/>
        </p:nvSpPr>
        <p:spPr>
          <a:xfrm>
            <a:off x="911160" y="2133720"/>
            <a:ext cx="10508760" cy="2207880"/>
          </a:xfrm>
          <a:prstGeom prst="rect">
            <a:avLst/>
          </a:prstGeom>
          <a:noFill/>
          <a:ln>
            <a:noFill/>
          </a:ln>
        </p:spPr>
        <p:style>
          <a:lnRef idx="0"/>
          <a:fillRef idx="0"/>
          <a:effectRef idx="0"/>
          <a:fontRef idx="minor"/>
        </p:style>
        <p:txBody>
          <a:bodyPr lIns="90000" rIns="90000" tIns="45000" bIns="45000"/>
          <a:p>
            <a:pPr algn="ctr">
              <a:lnSpc>
                <a:spcPct val="90000"/>
              </a:lnSpc>
              <a:spcBef>
                <a:spcPts val="1001"/>
              </a:spcBef>
            </a:pPr>
            <a:r>
              <a:rPr b="1" i="1" lang="it-IT" sz="3200" spc="-1" strike="noStrike">
                <a:solidFill>
                  <a:srgbClr val="000000"/>
                </a:solidFill>
                <a:latin typeface="Times New Roman"/>
                <a:ea typeface="MS Gothic"/>
              </a:rPr>
              <a:t>Art. 188. Disavanzo di amministrazione</a:t>
            </a:r>
            <a:endParaRPr b="0" lang="it-IT" sz="3200" spc="-1" strike="noStrike">
              <a:latin typeface="Arial"/>
            </a:endParaRPr>
          </a:p>
          <a:p>
            <a:pPr algn="just">
              <a:lnSpc>
                <a:spcPct val="90000"/>
              </a:lnSpc>
              <a:spcBef>
                <a:spcPts val="1001"/>
              </a:spcBef>
            </a:pPr>
            <a:r>
              <a:rPr b="0" i="1" lang="it-IT" sz="3200" spc="-1" strike="noStrike">
                <a:solidFill>
                  <a:srgbClr val="000000"/>
                </a:solidFill>
                <a:latin typeface="Times New Roman"/>
                <a:ea typeface="MS Gothic"/>
              </a:rPr>
              <a:t>1-bis. L'eventuale </a:t>
            </a:r>
            <a:r>
              <a:rPr b="1" i="1" lang="it-IT" sz="3200" spc="-1" strike="noStrike">
                <a:solidFill>
                  <a:srgbClr val="ff0000"/>
                </a:solidFill>
                <a:latin typeface="Times New Roman"/>
                <a:ea typeface="MS Gothic"/>
              </a:rPr>
              <a:t>disavanzo di amministrazione presunto </a:t>
            </a:r>
            <a:r>
              <a:rPr b="0" i="1" lang="it-IT" sz="3200" spc="-1" strike="noStrike">
                <a:solidFill>
                  <a:srgbClr val="000000"/>
                </a:solidFill>
                <a:latin typeface="Times New Roman"/>
                <a:ea typeface="MS Gothic"/>
              </a:rPr>
              <a:t>accertato ai sensi dell'articolo 186, comma 1-bis</a:t>
            </a:r>
            <a:r>
              <a:rPr b="1" i="1" lang="it-IT" sz="3200" spc="-1" strike="noStrike">
                <a:solidFill>
                  <a:srgbClr val="000000"/>
                </a:solidFill>
                <a:latin typeface="Times New Roman"/>
                <a:ea typeface="MS Gothic"/>
              </a:rPr>
              <a:t>, è applicato al bilancio di previsione dell'esercizio successivo …</a:t>
            </a:r>
            <a:endParaRPr b="0" lang="it-IT" sz="3200" spc="-1" strike="noStrike">
              <a:latin typeface="Arial"/>
            </a:endParaRPr>
          </a:p>
          <a:p>
            <a:pPr algn="just">
              <a:lnSpc>
                <a:spcPct val="90000"/>
              </a:lnSpc>
              <a:spcBef>
                <a:spcPts val="1001"/>
              </a:spcBef>
            </a:pPr>
            <a:endParaRPr b="0" lang="it-IT" sz="3200" spc="-1" strike="noStrike">
              <a:latin typeface="Arial"/>
            </a:endParaRPr>
          </a:p>
        </p:txBody>
      </p:sp>
      <p:pic>
        <p:nvPicPr>
          <p:cNvPr id="108" name="Immagine 1" descr=""/>
          <p:cNvPicPr/>
          <p:nvPr/>
        </p:nvPicPr>
        <p:blipFill>
          <a:blip r:embed="rId1"/>
          <a:stretch/>
        </p:blipFill>
        <p:spPr>
          <a:xfrm>
            <a:off x="841320" y="731880"/>
            <a:ext cx="663120" cy="493200"/>
          </a:xfrm>
          <a:prstGeom prst="rect">
            <a:avLst/>
          </a:prstGeom>
          <a:ln>
            <a:noFill/>
          </a:ln>
        </p:spPr>
      </p:pic>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41C2DE6C-F432-4EDE-A8D1-3287D2753CBD}"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10" name="CustomShape 2"/>
          <p:cNvSpPr/>
          <p:nvPr/>
        </p:nvSpPr>
        <p:spPr>
          <a:xfrm>
            <a:off x="1173240" y="530280"/>
            <a:ext cx="9143640" cy="10652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Calibri"/>
                <a:ea typeface="MS Gothic"/>
              </a:rPr>
              <a:t>Principio contabile programmazione</a:t>
            </a:r>
            <a:endParaRPr b="0" lang="it-IT" sz="3200" spc="-1" strike="noStrike">
              <a:latin typeface="Arial"/>
            </a:endParaRPr>
          </a:p>
          <a:p>
            <a:pPr algn="ctr">
              <a:lnSpc>
                <a:spcPct val="100000"/>
              </a:lnSpc>
            </a:pPr>
            <a:r>
              <a:rPr b="1" lang="it-IT" sz="3200" spc="-1" strike="noStrike">
                <a:solidFill>
                  <a:srgbClr val="000000"/>
                </a:solidFill>
                <a:latin typeface="Calibri"/>
                <a:ea typeface="MS Gothic"/>
              </a:rPr>
              <a:t>Allegato 4/1 punto 9.11.7</a:t>
            </a:r>
            <a:endParaRPr b="0" lang="it-IT" sz="3200" spc="-1" strike="noStrike">
              <a:latin typeface="Arial"/>
            </a:endParaRPr>
          </a:p>
        </p:txBody>
      </p:sp>
      <p:sp>
        <p:nvSpPr>
          <p:cNvPr id="111" name="CustomShape 3"/>
          <p:cNvSpPr/>
          <p:nvPr/>
        </p:nvSpPr>
        <p:spPr>
          <a:xfrm>
            <a:off x="623880" y="1989000"/>
            <a:ext cx="10944000" cy="2264760"/>
          </a:xfrm>
          <a:prstGeom prst="rect">
            <a:avLst/>
          </a:prstGeom>
          <a:noFill/>
          <a:ln>
            <a:noFill/>
          </a:ln>
        </p:spPr>
        <p:style>
          <a:lnRef idx="0"/>
          <a:fillRef idx="0"/>
          <a:effectRef idx="0"/>
          <a:fontRef idx="minor"/>
        </p:style>
        <p:txBody>
          <a:bodyPr lIns="90000" rIns="90000" tIns="45000" bIns="45000"/>
          <a:p>
            <a:pPr algn="just">
              <a:lnSpc>
                <a:spcPct val="90000"/>
              </a:lnSpc>
              <a:spcBef>
                <a:spcPts val="1001"/>
              </a:spcBef>
            </a:pPr>
            <a:r>
              <a:rPr b="0" i="1" lang="it-IT" sz="2000" spc="-1" strike="noStrike">
                <a:solidFill>
                  <a:srgbClr val="000000"/>
                </a:solidFill>
                <a:latin typeface="Times New Roman"/>
                <a:ea typeface="MS Gothic"/>
              </a:rPr>
              <a:t>Gli enti che in sede di </a:t>
            </a:r>
            <a:r>
              <a:rPr b="0" i="1" lang="it-IT" sz="2000" spc="-1" strike="noStrike">
                <a:solidFill>
                  <a:srgbClr val="ff0000"/>
                </a:solidFill>
                <a:latin typeface="Times New Roman"/>
                <a:ea typeface="MS Gothic"/>
              </a:rPr>
              <a:t>approvazione del bilancio </a:t>
            </a:r>
            <a:r>
              <a:rPr b="0" i="1" lang="it-IT" sz="2000" spc="-1" strike="noStrike">
                <a:solidFill>
                  <a:srgbClr val="000000"/>
                </a:solidFill>
                <a:latin typeface="Times New Roman"/>
                <a:ea typeface="MS Gothic"/>
              </a:rPr>
              <a:t>presentano </a:t>
            </a:r>
            <a:r>
              <a:rPr b="0" i="1" lang="it-IT" sz="2000" spc="-1" strike="noStrike">
                <a:solidFill>
                  <a:srgbClr val="ff0000"/>
                </a:solidFill>
                <a:latin typeface="Times New Roman"/>
                <a:ea typeface="MS Gothic"/>
              </a:rPr>
              <a:t>un disavanzo di amministrazione presunto </a:t>
            </a:r>
            <a:r>
              <a:rPr b="0" i="1" lang="it-IT" sz="2000" spc="-1" strike="noStrike">
                <a:solidFill>
                  <a:srgbClr val="000000"/>
                </a:solidFill>
                <a:latin typeface="Times New Roman"/>
                <a:ea typeface="MS Gothic"/>
              </a:rPr>
              <a:t>descrivono nella </a:t>
            </a:r>
            <a:r>
              <a:rPr b="0" i="1" lang="it-IT" sz="2000" spc="-1" strike="noStrike">
                <a:solidFill>
                  <a:srgbClr val="ff0000"/>
                </a:solidFill>
                <a:latin typeface="Times New Roman"/>
                <a:ea typeface="MS Gothic"/>
              </a:rPr>
              <a:t>Nota illustrativa le cause </a:t>
            </a:r>
            <a:r>
              <a:rPr b="0" i="1" lang="it-IT" sz="2000" spc="-1" strike="noStrike">
                <a:solidFill>
                  <a:srgbClr val="000000"/>
                </a:solidFill>
                <a:latin typeface="Times New Roman"/>
                <a:ea typeface="MS Gothic"/>
              </a:rPr>
              <a:t>che hanno determinato tale risultato e </a:t>
            </a:r>
            <a:r>
              <a:rPr b="0" i="1" lang="it-IT" sz="2000" spc="-1" strike="noStrike">
                <a:solidFill>
                  <a:srgbClr val="ff0000"/>
                </a:solidFill>
                <a:latin typeface="Times New Roman"/>
                <a:ea typeface="MS Gothic"/>
              </a:rPr>
              <a:t>gli interventi che si intende assumere </a:t>
            </a:r>
            <a:r>
              <a:rPr b="0" i="1" lang="it-IT" sz="2000" spc="-1" strike="noStrike">
                <a:solidFill>
                  <a:srgbClr val="000000"/>
                </a:solidFill>
                <a:latin typeface="Times New Roman"/>
                <a:ea typeface="MS Gothic"/>
              </a:rPr>
              <a:t>al riguardo.</a:t>
            </a:r>
            <a:endParaRPr b="0" lang="it-IT" sz="2000" spc="-1" strike="noStrike">
              <a:latin typeface="Arial"/>
            </a:endParaRPr>
          </a:p>
          <a:p>
            <a:pPr algn="just">
              <a:lnSpc>
                <a:spcPct val="90000"/>
              </a:lnSpc>
              <a:spcBef>
                <a:spcPts val="1001"/>
              </a:spcBef>
            </a:pPr>
            <a:r>
              <a:rPr b="0" i="1" lang="it-IT" sz="2000" spc="-1" strike="noStrike">
                <a:solidFill>
                  <a:srgbClr val="000000"/>
                </a:solidFill>
                <a:latin typeface="Times New Roman"/>
                <a:ea typeface="MS Gothic"/>
              </a:rPr>
              <a:t>Nella Nota illustrativa possono essere individuati </a:t>
            </a:r>
            <a:r>
              <a:rPr b="0" i="1" lang="it-IT" sz="2000" spc="-1" strike="noStrike">
                <a:solidFill>
                  <a:srgbClr val="ff0000"/>
                </a:solidFill>
                <a:latin typeface="Times New Roman"/>
                <a:ea typeface="MS Gothic"/>
              </a:rPr>
              <a:t>i maggiori accertamenti e/o i minori impegni </a:t>
            </a:r>
            <a:r>
              <a:rPr b="0" i="1" lang="it-IT" sz="2000" spc="-1" strike="noStrike">
                <a:solidFill>
                  <a:srgbClr val="000000"/>
                </a:solidFill>
                <a:latin typeface="Times New Roman"/>
                <a:ea typeface="MS Gothic"/>
              </a:rPr>
              <a:t>che si prevede di registrare nel corso di ciascun esercizio in attuazione degli eventuali piani di rientro adottati. </a:t>
            </a:r>
            <a:endParaRPr b="0" lang="it-IT" sz="2000" spc="-1" strike="noStrike">
              <a:latin typeface="Arial"/>
            </a:endParaRPr>
          </a:p>
          <a:p>
            <a:pPr algn="just">
              <a:lnSpc>
                <a:spcPct val="90000"/>
              </a:lnSpc>
              <a:spcBef>
                <a:spcPts val="1001"/>
              </a:spcBef>
            </a:pPr>
            <a:r>
              <a:rPr b="0" i="1" lang="it-IT" sz="2000" spc="-1" strike="noStrike">
                <a:solidFill>
                  <a:srgbClr val="000000"/>
                </a:solidFill>
                <a:latin typeface="Times New Roman"/>
                <a:ea typeface="MS Gothic"/>
              </a:rPr>
              <a:t>Tale indicazione consente annualmente di </a:t>
            </a:r>
            <a:r>
              <a:rPr b="0" i="1" lang="it-IT" sz="2000" spc="-1" strike="noStrike">
                <a:solidFill>
                  <a:srgbClr val="ff0000"/>
                </a:solidFill>
                <a:latin typeface="Times New Roman"/>
                <a:ea typeface="MS Gothic"/>
              </a:rPr>
              <a:t>verificare il ripiano del disavanzo effettuato</a:t>
            </a:r>
            <a:r>
              <a:rPr b="0" i="1" lang="it-IT" sz="2000" spc="-1" strike="noStrike">
                <a:solidFill>
                  <a:srgbClr val="000000"/>
                </a:solidFill>
                <a:latin typeface="Times New Roman"/>
                <a:ea typeface="MS Gothic"/>
              </a:rPr>
              <a:t> e di individuare l’eventuale ulteriore disavanzo che potrebbe formarsi nel corso di ciascun esercizio.</a:t>
            </a:r>
            <a:endParaRPr b="0" lang="it-IT" sz="2000" spc="-1" strike="noStrike">
              <a:latin typeface="Arial"/>
            </a:endParaRPr>
          </a:p>
        </p:txBody>
      </p:sp>
      <p:pic>
        <p:nvPicPr>
          <p:cNvPr id="112" name="Immagine 1" descr=""/>
          <p:cNvPicPr/>
          <p:nvPr/>
        </p:nvPicPr>
        <p:blipFill>
          <a:blip r:embed="rId1"/>
          <a:stretch/>
        </p:blipFill>
        <p:spPr>
          <a:xfrm>
            <a:off x="841320" y="731880"/>
            <a:ext cx="663120" cy="493200"/>
          </a:xfrm>
          <a:prstGeom prst="rect">
            <a:avLst/>
          </a:prstGeom>
          <a:ln>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3BADBEA5-41F7-4B38-AA23-BC9E814C3D1E}"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14" name="CustomShape 2"/>
          <p:cNvSpPr/>
          <p:nvPr/>
        </p:nvSpPr>
        <p:spPr>
          <a:xfrm>
            <a:off x="1811160" y="474840"/>
            <a:ext cx="968508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Arial"/>
                <a:ea typeface="MS Gothic"/>
              </a:rPr>
              <a:t>Esercizio provvisorio Vs Gestione Provvisoria</a:t>
            </a:r>
            <a:endParaRPr b="0" lang="it-IT" sz="3200" spc="-1" strike="noStrike">
              <a:latin typeface="Arial"/>
            </a:endParaRPr>
          </a:p>
        </p:txBody>
      </p:sp>
      <p:sp>
        <p:nvSpPr>
          <p:cNvPr id="115" name="CustomShape 3"/>
          <p:cNvSpPr/>
          <p:nvPr/>
        </p:nvSpPr>
        <p:spPr>
          <a:xfrm>
            <a:off x="839880" y="1219320"/>
            <a:ext cx="10656360" cy="4967640"/>
          </a:xfrm>
          <a:prstGeom prst="rect">
            <a:avLst/>
          </a:prstGeom>
          <a:noFill/>
          <a:ln>
            <a:noFill/>
          </a:ln>
        </p:spPr>
        <p:style>
          <a:lnRef idx="0"/>
          <a:fillRef idx="0"/>
          <a:effectRef idx="0"/>
          <a:fontRef idx="minor"/>
        </p:style>
        <p:txBody>
          <a:bodyPr lIns="90000" rIns="90000" tIns="45000" bIns="45000"/>
          <a:p>
            <a:pPr algn="ctr">
              <a:lnSpc>
                <a:spcPct val="100000"/>
              </a:lnSpc>
            </a:pPr>
            <a:r>
              <a:rPr b="1" i="1" lang="it-IT" sz="2000" spc="-1" strike="noStrike">
                <a:solidFill>
                  <a:srgbClr val="000000"/>
                </a:solidFill>
                <a:latin typeface="Times New Roman"/>
                <a:ea typeface="MS Gothic"/>
              </a:rPr>
              <a:t>Allegato n.4/2 al D.Lgs 118/201 </a:t>
            </a:r>
            <a:endParaRPr b="0" lang="it-IT" sz="2000" spc="-1" strike="noStrike">
              <a:latin typeface="Arial"/>
            </a:endParaRPr>
          </a:p>
          <a:p>
            <a:pPr algn="ctr">
              <a:lnSpc>
                <a:spcPct val="100000"/>
              </a:lnSpc>
            </a:pPr>
            <a:r>
              <a:rPr b="1" i="1" lang="it-IT" sz="2000" spc="-1" strike="noStrike">
                <a:solidFill>
                  <a:srgbClr val="000000"/>
                </a:solidFill>
                <a:latin typeface="Times New Roman"/>
                <a:ea typeface="MS Gothic"/>
              </a:rPr>
              <a:t>Principio contabile applicato concernente la contabilità finanziaria Paragrafo 8.3</a:t>
            </a:r>
            <a:endParaRPr b="0" lang="it-IT" sz="2000" spc="-1" strike="noStrike">
              <a:latin typeface="Arial"/>
            </a:endParaRPr>
          </a:p>
          <a:p>
            <a:pPr algn="ctr">
              <a:lnSpc>
                <a:spcPct val="100000"/>
              </a:lnSpc>
            </a:pPr>
            <a:endParaRPr b="0" lang="it-IT" sz="2000" spc="-1" strike="noStrike">
              <a:latin typeface="Arial"/>
            </a:endParaRPr>
          </a:p>
          <a:p>
            <a:pPr algn="just">
              <a:lnSpc>
                <a:spcPct val="100000"/>
              </a:lnSpc>
            </a:pPr>
            <a:r>
              <a:rPr b="1" i="1" lang="it-IT" sz="2000" spc="-1" strike="noStrike">
                <a:solidFill>
                  <a:srgbClr val="000000"/>
                </a:solidFill>
                <a:latin typeface="Times New Roman"/>
                <a:ea typeface="MS Gothic"/>
              </a:rPr>
              <a:t>8.3 </a:t>
            </a:r>
            <a:r>
              <a:rPr b="1" i="1" lang="it-IT" sz="2000" spc="-1" strike="noStrike">
                <a:solidFill>
                  <a:srgbClr val="ff0000"/>
                </a:solidFill>
                <a:latin typeface="Times New Roman"/>
                <a:ea typeface="MS Gothic"/>
              </a:rPr>
              <a:t>E' consentita esclusivamente una gestione provvisoria </a:t>
            </a:r>
            <a:r>
              <a:rPr b="0" i="1" lang="it-IT" sz="2000" spc="-1" strike="noStrike">
                <a:solidFill>
                  <a:srgbClr val="000000"/>
                </a:solidFill>
                <a:latin typeface="Times New Roman"/>
                <a:ea typeface="MS Gothic"/>
              </a:rPr>
              <a:t>nei limiti dei corrispondenti stanziamenti di spesa dell'ultimo bilancio di previsione approvato per l'esercizio cui si riferisce la gestione provvisoria nei casi in cui:</a:t>
            </a: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1) il bilancio di esercizio non sia approvato entro il 31 dicembre e, per gli enti locali, non sia stato differito il termine per l'approvazione del bilancio o, per le regioni, il Consiglio non abbia autorizzato l'esercizio provvisorio;</a:t>
            </a: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2) il bilancio di previsione non sia approvato entro il termine dell'esercizio provvisorio;</a:t>
            </a: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3) nelle more dell’approvazione del bilancio di previsione, </a:t>
            </a:r>
            <a:r>
              <a:rPr b="1" i="1" lang="it-IT" sz="2000" spc="-1" strike="noStrike">
                <a:solidFill>
                  <a:srgbClr val="ff0000"/>
                </a:solidFill>
                <a:latin typeface="Times New Roman"/>
                <a:ea typeface="MS Gothic"/>
              </a:rPr>
              <a:t>se nel corso dell’esercizio provvisorio, risulti un disavanzo presunto di amministrazione derivante dall’esercizio precedente</a:t>
            </a:r>
            <a:r>
              <a:rPr b="1" i="1" lang="it-IT" sz="2000" spc="-1" strike="noStrike">
                <a:solidFill>
                  <a:srgbClr val="000000"/>
                </a:solidFill>
                <a:latin typeface="Times New Roman"/>
                <a:ea typeface="MS Gothic"/>
              </a:rPr>
              <a:t>. </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1" i="1" lang="it-IT" sz="2000" spc="-1" strike="noStrike">
                <a:solidFill>
                  <a:srgbClr val="000000"/>
                </a:solidFill>
                <a:latin typeface="Times New Roman"/>
                <a:ea typeface="MS Gothic"/>
              </a:rPr>
              <a:t>Oltre a quanto disposto dall’art. 163 del D.Lgs 267/2000</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1" i="1" lang="it-IT" sz="2000" spc="-1" strike="noStrike">
                <a:solidFill>
                  <a:srgbClr val="000000"/>
                </a:solidFill>
                <a:latin typeface="Times New Roman"/>
                <a:ea typeface="MS Gothic"/>
              </a:rPr>
              <a:t>Disavanzo amministrazione presunto, obbligo di gestione provvisoria, anche se è stato autorizzato con apposito provvedimento normativo l’esercizio provvisorio.</a:t>
            </a:r>
            <a:endParaRPr b="0" lang="it-IT" sz="2000" spc="-1" strike="noStrike">
              <a:latin typeface="Arial"/>
            </a:endParaRPr>
          </a:p>
        </p:txBody>
      </p:sp>
      <p:pic>
        <p:nvPicPr>
          <p:cNvPr id="116" name="Immagine 1" descr=""/>
          <p:cNvPicPr/>
          <p:nvPr/>
        </p:nvPicPr>
        <p:blipFill>
          <a:blip r:embed="rId1"/>
          <a:stretch/>
        </p:blipFill>
        <p:spPr>
          <a:xfrm>
            <a:off x="623880" y="395280"/>
            <a:ext cx="1206000" cy="744120"/>
          </a:xfrm>
          <a:prstGeom prst="rect">
            <a:avLst/>
          </a:prstGeom>
          <a:ln>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DAC4A1D6-7FBE-452B-B207-2C39FDEEC761}" type="slidenum">
              <a:rPr b="0" lang="it-IT" sz="1400" spc="-1" strike="noStrike">
                <a:solidFill>
                  <a:srgbClr val="000000"/>
                </a:solidFill>
                <a:latin typeface="Arial"/>
                <a:ea typeface="MS Gothic"/>
              </a:rPr>
              <a:t>&lt;numero&gt;</a:t>
            </a:fld>
            <a:endParaRPr b="0" lang="it-IT" sz="1400" spc="-1" strike="noStrike">
              <a:latin typeface="Arial"/>
            </a:endParaRPr>
          </a:p>
        </p:txBody>
      </p:sp>
      <p:sp>
        <p:nvSpPr>
          <p:cNvPr id="118" name="CustomShape 2"/>
          <p:cNvSpPr/>
          <p:nvPr/>
        </p:nvSpPr>
        <p:spPr>
          <a:xfrm>
            <a:off x="1271520" y="439560"/>
            <a:ext cx="9143640" cy="577800"/>
          </a:xfrm>
          <a:prstGeom prst="rect">
            <a:avLst/>
          </a:prstGeom>
          <a:noFill/>
          <a:ln>
            <a:noFill/>
          </a:ln>
        </p:spPr>
        <p:style>
          <a:lnRef idx="0"/>
          <a:fillRef idx="0"/>
          <a:effectRef idx="0"/>
          <a:fontRef idx="minor"/>
        </p:style>
        <p:txBody>
          <a:bodyPr lIns="90000" rIns="90000" tIns="45000" bIns="45000"/>
          <a:p>
            <a:pPr algn="ctr">
              <a:lnSpc>
                <a:spcPct val="100000"/>
              </a:lnSpc>
            </a:pPr>
            <a:r>
              <a:rPr b="1" lang="it-IT" sz="3200" spc="-1" strike="noStrike">
                <a:solidFill>
                  <a:srgbClr val="000000"/>
                </a:solidFill>
                <a:latin typeface="Arial"/>
                <a:ea typeface="MS Gothic"/>
              </a:rPr>
              <a:t>D.LGS 267/2000 Tuel</a:t>
            </a:r>
            <a:endParaRPr b="0" lang="it-IT" sz="3200" spc="-1" strike="noStrike">
              <a:latin typeface="Arial"/>
            </a:endParaRPr>
          </a:p>
        </p:txBody>
      </p:sp>
      <p:sp>
        <p:nvSpPr>
          <p:cNvPr id="119" name="CustomShape 3"/>
          <p:cNvSpPr/>
          <p:nvPr/>
        </p:nvSpPr>
        <p:spPr>
          <a:xfrm>
            <a:off x="847800" y="1079640"/>
            <a:ext cx="10224720" cy="5059440"/>
          </a:xfrm>
          <a:prstGeom prst="rect">
            <a:avLst/>
          </a:prstGeom>
          <a:noFill/>
          <a:ln>
            <a:noFill/>
          </a:ln>
        </p:spPr>
        <p:style>
          <a:lnRef idx="0"/>
          <a:fillRef idx="0"/>
          <a:effectRef idx="0"/>
          <a:fontRef idx="minor"/>
        </p:style>
        <p:txBody>
          <a:bodyPr lIns="90000" rIns="90000" tIns="45000" bIns="45000"/>
          <a:p>
            <a:pPr algn="ctr">
              <a:lnSpc>
                <a:spcPct val="100000"/>
              </a:lnSpc>
            </a:pPr>
            <a:r>
              <a:rPr b="1" i="1" lang="it-IT" sz="3200" spc="-1" strike="noStrike">
                <a:solidFill>
                  <a:srgbClr val="ff0000"/>
                </a:solidFill>
                <a:latin typeface="Times New Roman"/>
                <a:ea typeface="MS Gothic"/>
              </a:rPr>
              <a:t>ATTENZIONE Equilibri di Gruppo</a:t>
            </a:r>
            <a:endParaRPr b="0" lang="it-IT" sz="3200" spc="-1" strike="noStrike">
              <a:latin typeface="Arial"/>
            </a:endParaRPr>
          </a:p>
          <a:p>
            <a:pPr algn="ctr">
              <a:lnSpc>
                <a:spcPct val="100000"/>
              </a:lnSpc>
            </a:pPr>
            <a:r>
              <a:rPr b="1" i="1" lang="it-IT" sz="2000" spc="-1" strike="noStrike">
                <a:solidFill>
                  <a:srgbClr val="000000"/>
                </a:solidFill>
                <a:latin typeface="Times New Roman"/>
                <a:ea typeface="MS Gothic"/>
              </a:rPr>
              <a:t>Articolo 147-quinquies Controllo sugli equilibri finanziari</a:t>
            </a:r>
            <a:endParaRPr b="0" lang="it-IT" sz="2000" spc="-1" strike="noStrike">
              <a:latin typeface="Arial"/>
            </a:endParaRPr>
          </a:p>
          <a:p>
            <a:pPr algn="ctr">
              <a:lnSpc>
                <a:spcPct val="100000"/>
              </a:lnSpc>
            </a:pP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1. Il controllo sugli equilibri finanziari è svolto sotto la direzione e il coordinamento del responsabile del servizio finanziario e mediante la vigilanza dell'organo di revisione, prevedendo il coinvolgimento attivo degli organi di governo, del direttore generale, ove previsto, del segretario e dei responsabili dei servizi, secondo le rispettive responsabilità.</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2, Il controllo sugli equilibri finanziari è disciplinato nel regolamento di contabilità dell'ente ed è svolto nel rispetto delle disposizioni dell'ordinamento finanziario e contabile degli enti locali, e delle norme che regolano il concorso degli enti locali alla realizzazione degli obiettivi di finanza pubblica, nonché delle norme di attuazione dell’articolo 81 della Costituzione.</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i="1" lang="it-IT" sz="2000" spc="-1" strike="noStrike">
                <a:solidFill>
                  <a:srgbClr val="000000"/>
                </a:solidFill>
                <a:latin typeface="Times New Roman"/>
                <a:ea typeface="MS Gothic"/>
              </a:rPr>
              <a:t>3. Il controllo sugli </a:t>
            </a:r>
            <a:r>
              <a:rPr b="0" i="1" lang="it-IT" sz="2000" spc="-1" strike="noStrike">
                <a:solidFill>
                  <a:srgbClr val="ff0000"/>
                </a:solidFill>
                <a:latin typeface="Times New Roman"/>
                <a:ea typeface="MS Gothic"/>
              </a:rPr>
              <a:t>equilibri finanziari </a:t>
            </a:r>
            <a:r>
              <a:rPr b="0" i="1" lang="it-IT" sz="2000" spc="-1" strike="noStrike">
                <a:solidFill>
                  <a:srgbClr val="000000"/>
                </a:solidFill>
                <a:latin typeface="Times New Roman"/>
                <a:ea typeface="MS Gothic"/>
              </a:rPr>
              <a:t>implica anche la valutazione degli effetti che si determinano per il bilancio finanziario dell'ente </a:t>
            </a:r>
            <a:r>
              <a:rPr b="0" i="1" lang="it-IT" sz="2000" spc="-1" strike="noStrike">
                <a:solidFill>
                  <a:srgbClr val="ff0000"/>
                </a:solidFill>
                <a:latin typeface="Times New Roman"/>
                <a:ea typeface="MS Gothic"/>
              </a:rPr>
              <a:t>in relazione all'andamento economico-finanziario degli organismi gestionali esterni.</a:t>
            </a:r>
            <a:endParaRPr b="0" lang="it-IT" sz="2000" spc="-1" strike="noStrike">
              <a:latin typeface="Arial"/>
            </a:endParaRPr>
          </a:p>
          <a:p>
            <a:pPr algn="just">
              <a:lnSpc>
                <a:spcPct val="100000"/>
              </a:lnSpc>
            </a:pPr>
            <a:endParaRPr b="0" lang="it-IT" sz="2000" spc="-1" strike="noStrike">
              <a:latin typeface="Arial"/>
            </a:endParaRPr>
          </a:p>
        </p:txBody>
      </p:sp>
      <p:pic>
        <p:nvPicPr>
          <p:cNvPr id="120" name="Immagine 1" descr=""/>
          <p:cNvPicPr/>
          <p:nvPr/>
        </p:nvPicPr>
        <p:blipFill>
          <a:blip r:embed="rId1"/>
          <a:stretch/>
        </p:blipFill>
        <p:spPr>
          <a:xfrm>
            <a:off x="841320" y="731880"/>
            <a:ext cx="663120" cy="493200"/>
          </a:xfrm>
          <a:prstGeom prst="rect">
            <a:avLst/>
          </a:prstGeom>
          <a:ln>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8077320" y="6245280"/>
            <a:ext cx="2133360" cy="475920"/>
          </a:xfrm>
          <a:prstGeom prst="rect">
            <a:avLst/>
          </a:prstGeom>
          <a:noFill/>
          <a:ln>
            <a:noFill/>
          </a:ln>
        </p:spPr>
        <p:style>
          <a:lnRef idx="0"/>
          <a:fillRef idx="0"/>
          <a:effectRef idx="0"/>
          <a:fontRef idx="minor"/>
        </p:style>
        <p:txBody>
          <a:bodyPr lIns="90000" rIns="90000" tIns="45000" bIns="45000"/>
          <a:p>
            <a:pPr algn="r">
              <a:lnSpc>
                <a:spcPct val="100000"/>
              </a:lnSpc>
            </a:pPr>
            <a:fld id="{E939A8CD-D4F1-4814-9375-FF5A9AAC7A0E}" type="slidenum">
              <a:rPr b="0" lang="it-IT" sz="1400" spc="-1" strike="noStrike">
                <a:solidFill>
                  <a:srgbClr val="000000"/>
                </a:solidFill>
                <a:latin typeface="Arial"/>
                <a:ea typeface="MS Gothic"/>
              </a:rPr>
              <a:t>&lt;numero&gt;</a:t>
            </a:fld>
            <a:endParaRPr b="0" lang="it-IT" sz="1400" spc="-1" strike="noStrike">
              <a:latin typeface="Arial"/>
            </a:endParaRPr>
          </a:p>
        </p:txBody>
      </p:sp>
      <p:pic>
        <p:nvPicPr>
          <p:cNvPr id="122" name="Immagine 1" descr=""/>
          <p:cNvPicPr/>
          <p:nvPr/>
        </p:nvPicPr>
        <p:blipFill>
          <a:blip r:embed="rId1"/>
          <a:stretch/>
        </p:blipFill>
        <p:spPr>
          <a:xfrm>
            <a:off x="263520" y="115920"/>
            <a:ext cx="663120" cy="493200"/>
          </a:xfrm>
          <a:prstGeom prst="rect">
            <a:avLst/>
          </a:prstGeom>
          <a:ln>
            <a:noFill/>
          </a:ln>
        </p:spPr>
      </p:pic>
      <p:pic>
        <p:nvPicPr>
          <p:cNvPr id="123" name="Immagine 1" descr=""/>
          <p:cNvPicPr/>
          <p:nvPr/>
        </p:nvPicPr>
        <p:blipFill>
          <a:blip r:embed="rId2"/>
          <a:stretch/>
        </p:blipFill>
        <p:spPr>
          <a:xfrm>
            <a:off x="1055520" y="404640"/>
            <a:ext cx="10713600" cy="5839920"/>
          </a:xfrm>
          <a:prstGeom prst="rect">
            <a:avLst/>
          </a:prstGeom>
          <a:ln>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LibreOffice/6.1.2.1$Windows_X86_64 LibreOffice_project/65905a128db06ba48db947242809d14d3f9a93fe</Application>
  <Words>1479</Words>
  <Paragraphs>126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2022-10-30T21:23:37Z</dcterms:created>
  <dc:creator>Augusto</dc:creator>
  <dc:description/>
  <dc:language>it-IT</dc:language>
  <cp:lastModifiedBy>Simone Chiarelli</cp:lastModifiedBy>
  <dcterms:modified xsi:type="dcterms:W3CDTF">2022-10-31T10:18:20Z</dcterms:modified>
  <cp:revision>2</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18</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20</vt:i4>
  </property>
</Properties>
</file>